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1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notesMasterIdLst>
    <p:notesMasterId r:id="rId44"/>
  </p:notesMasterIdLst>
  <p:sldSz cx="14630400" cy="8229600"/>
  <p:notesSz cx="8229600" cy="14630400"/>
  <p:embeddedFontLst>
    <p:embeddedFont>
      <p:font typeface="Bebas Neue"/>
      <p:regular r:id="rId49"/>
    </p:embeddedFont>
    <p:embeddedFont>
      <p:font typeface="Bebas Neue"/>
      <p:regular r:id="rId50"/>
    </p:embeddedFont>
    <p:embeddedFont>
      <p:font typeface="Open Sans"/>
      <p:regular r:id="rId51"/>
    </p:embeddedFont>
    <p:embeddedFont>
      <p:font typeface="Open Sans"/>
      <p:regular r:id="rId52"/>
    </p:embeddedFont>
    <p:embeddedFont>
      <p:font typeface="Open Sans"/>
      <p:regular r:id="rId53"/>
    </p:embeddedFont>
    <p:embeddedFont>
      <p:font typeface="Open Sans"/>
      <p:regular r:id="rId5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openxmlformats.org/officeDocument/2006/relationships/font" Target="fonts/font2.fntdata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3" Type="http://schemas.openxmlformats.org/officeDocument/2006/relationships/font" Target="fonts/font5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svg"/><Relationship Id="rId5" Type="http://schemas.openxmlformats.org/officeDocument/2006/relationships/image" Target="../media/image-13-5.png"/><Relationship Id="rId6" Type="http://schemas.openxmlformats.org/officeDocument/2006/relationships/image" Target="../media/image-13-6.svg"/><Relationship Id="rId7" Type="http://schemas.openxmlformats.org/officeDocument/2006/relationships/image" Target="../media/image-13-7.png"/><Relationship Id="rId8" Type="http://schemas.openxmlformats.org/officeDocument/2006/relationships/image" Target="../media/image-13-8.svg"/><Relationship Id="rId9" Type="http://schemas.openxmlformats.org/officeDocument/2006/relationships/image" Target="../media/image-13-9.png"/><Relationship Id="rId10" Type="http://schemas.openxmlformats.org/officeDocument/2006/relationships/slideLayout" Target="../slideLayouts/slideLayout14.xml"/><Relationship Id="rId11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svg"/><Relationship Id="rId3" Type="http://schemas.openxmlformats.org/officeDocument/2006/relationships/image" Target="../media/image-14-3.png"/><Relationship Id="rId4" Type="http://schemas.openxmlformats.org/officeDocument/2006/relationships/image" Target="../media/image-14-4.svg"/><Relationship Id="rId5" Type="http://schemas.openxmlformats.org/officeDocument/2006/relationships/image" Target="../media/image-14-5.png"/><Relationship Id="rId6" Type="http://schemas.openxmlformats.org/officeDocument/2006/relationships/image" Target="../media/image-14-6.svg"/><Relationship Id="rId7" Type="http://schemas.openxmlformats.org/officeDocument/2006/relationships/image" Target="../media/image-14-7.png"/><Relationship Id="rId8" Type="http://schemas.openxmlformats.org/officeDocument/2006/relationships/image" Target="../media/image-14-8.svg"/><Relationship Id="rId9" Type="http://schemas.openxmlformats.org/officeDocument/2006/relationships/image" Target="../media/image-14-9.png"/><Relationship Id="rId10" Type="http://schemas.openxmlformats.org/officeDocument/2006/relationships/slideLayout" Target="../slideLayouts/slideLayout15.xml"/><Relationship Id="rId11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slideLayout" Target="../slideLayouts/slideLayout16.xml"/><Relationship Id="rId7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20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svg"/><Relationship Id="rId4" Type="http://schemas.openxmlformats.org/officeDocument/2006/relationships/image" Target="../media/image-21-4.png"/><Relationship Id="rId5" Type="http://schemas.openxmlformats.org/officeDocument/2006/relationships/image" Target="../media/image-21-5.svg"/><Relationship Id="rId6" Type="http://schemas.openxmlformats.org/officeDocument/2006/relationships/image" Target="../media/image-21-6.png"/><Relationship Id="rId7" Type="http://schemas.openxmlformats.org/officeDocument/2006/relationships/image" Target="../media/image-21-7.svg"/><Relationship Id="rId8" Type="http://schemas.openxmlformats.org/officeDocument/2006/relationships/image" Target="../media/image-21-8.png"/><Relationship Id="rId9" Type="http://schemas.openxmlformats.org/officeDocument/2006/relationships/image" Target="../media/image-21-9.svg"/><Relationship Id="rId10" Type="http://schemas.openxmlformats.org/officeDocument/2006/relationships/image" Target="../media/image-21-10.png"/><Relationship Id="rId11" Type="http://schemas.openxmlformats.org/officeDocument/2006/relationships/slideLayout" Target="../slideLayouts/slideLayout22.xml"/><Relationship Id="rId1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slideLayout" Target="../slideLayouts/slideLayout23.xm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slideLayout" Target="../slideLayouts/slideLayout2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image" Target="../media/image-24-3.svg"/><Relationship Id="rId4" Type="http://schemas.openxmlformats.org/officeDocument/2006/relationships/image" Target="../media/image-24-4.png"/><Relationship Id="rId5" Type="http://schemas.openxmlformats.org/officeDocument/2006/relationships/image" Target="../media/image-24-5.svg"/><Relationship Id="rId6" Type="http://schemas.openxmlformats.org/officeDocument/2006/relationships/image" Target="../media/image-24-6.png"/><Relationship Id="rId7" Type="http://schemas.openxmlformats.org/officeDocument/2006/relationships/image" Target="../media/image-24-7.svg"/><Relationship Id="rId8" Type="http://schemas.openxmlformats.org/officeDocument/2006/relationships/image" Target="../media/image-24-8.png"/><Relationship Id="rId9" Type="http://schemas.openxmlformats.org/officeDocument/2006/relationships/slideLayout" Target="../slideLayouts/slideLayout25.xml"/><Relationship Id="rId10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slideLayout" Target="../slideLayouts/slideLayout26.xml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png"/><Relationship Id="rId3" Type="http://schemas.openxmlformats.org/officeDocument/2006/relationships/image" Target="../media/image-26-3.png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png"/><Relationship Id="rId3" Type="http://schemas.openxmlformats.org/officeDocument/2006/relationships/image" Target="../media/image-27-3.png"/><Relationship Id="rId4" Type="http://schemas.openxmlformats.org/officeDocument/2006/relationships/image" Target="../media/image-27-4.png"/><Relationship Id="rId5" Type="http://schemas.openxmlformats.org/officeDocument/2006/relationships/slideLayout" Target="../slideLayouts/slideLayout28.xml"/><Relationship Id="rId6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image" Target="../media/image-28-2.png"/><Relationship Id="rId3" Type="http://schemas.openxmlformats.org/officeDocument/2006/relationships/image" Target="../media/image-28-3.svg"/><Relationship Id="rId4" Type="http://schemas.openxmlformats.org/officeDocument/2006/relationships/image" Target="../media/image-28-4.png"/><Relationship Id="rId5" Type="http://schemas.openxmlformats.org/officeDocument/2006/relationships/image" Target="../media/image-28-5.svg"/><Relationship Id="rId6" Type="http://schemas.openxmlformats.org/officeDocument/2006/relationships/image" Target="../media/image-28-6.png"/><Relationship Id="rId7" Type="http://schemas.openxmlformats.org/officeDocument/2006/relationships/image" Target="../media/image-28-7.svg"/><Relationship Id="rId8" Type="http://schemas.openxmlformats.org/officeDocument/2006/relationships/image" Target="../media/image-28-8.png"/><Relationship Id="rId9" Type="http://schemas.openxmlformats.org/officeDocument/2006/relationships/slideLayout" Target="../slideLayouts/slideLayout29.xml"/><Relationship Id="rId10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image" Target="../media/image-29-2.png"/><Relationship Id="rId3" Type="http://schemas.openxmlformats.org/officeDocument/2006/relationships/image" Target="../media/image-29-3.png"/><Relationship Id="rId4" Type="http://schemas.openxmlformats.org/officeDocument/2006/relationships/image" Target="../media/image-29-4.png"/><Relationship Id="rId5" Type="http://schemas.openxmlformats.org/officeDocument/2006/relationships/slideLayout" Target="../slideLayouts/slideLayout30.xml"/><Relationship Id="rId6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slideLayout" Target="../slideLayouts/slideLayout3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image" Target="../media/image-31-2.png"/><Relationship Id="rId3" Type="http://schemas.openxmlformats.org/officeDocument/2006/relationships/image" Target="../media/image-31-3.png"/><Relationship Id="rId4" Type="http://schemas.openxmlformats.org/officeDocument/2006/relationships/slideLayout" Target="../slideLayouts/slideLayout32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image" Target="../media/image-32-2.png"/><Relationship Id="rId3" Type="http://schemas.openxmlformats.org/officeDocument/2006/relationships/image" Target="../media/image-32-3.png"/><Relationship Id="rId4" Type="http://schemas.openxmlformats.org/officeDocument/2006/relationships/image" Target="../media/image-32-4.png"/><Relationship Id="rId5" Type="http://schemas.openxmlformats.org/officeDocument/2006/relationships/image" Target="../media/image-32-5.png"/><Relationship Id="rId6" Type="http://schemas.openxmlformats.org/officeDocument/2006/relationships/slideLayout" Target="../slideLayouts/slideLayout33.xml"/><Relationship Id="rId7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image" Target="../media/image-33-2.png"/><Relationship Id="rId3" Type="http://schemas.openxmlformats.org/officeDocument/2006/relationships/image" Target="../media/image-33-3.png"/><Relationship Id="rId4" Type="http://schemas.openxmlformats.org/officeDocument/2006/relationships/image" Target="../media/image-33-4.png"/><Relationship Id="rId5" Type="http://schemas.openxmlformats.org/officeDocument/2006/relationships/slideLayout" Target="../slideLayouts/slideLayout34.xml"/><Relationship Id="rId6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slideLayout" Target="../slideLayouts/slideLayout35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png"/><Relationship Id="rId2" Type="http://schemas.openxmlformats.org/officeDocument/2006/relationships/image" Target="../media/image-35-2.svg"/><Relationship Id="rId3" Type="http://schemas.openxmlformats.org/officeDocument/2006/relationships/image" Target="../media/image-35-3.png"/><Relationship Id="rId4" Type="http://schemas.openxmlformats.org/officeDocument/2006/relationships/image" Target="../media/image-35-4.svg"/><Relationship Id="rId5" Type="http://schemas.openxmlformats.org/officeDocument/2006/relationships/image" Target="../media/image-35-5.png"/><Relationship Id="rId6" Type="http://schemas.openxmlformats.org/officeDocument/2006/relationships/image" Target="../media/image-35-6.svg"/><Relationship Id="rId7" Type="http://schemas.openxmlformats.org/officeDocument/2006/relationships/image" Target="../media/image-35-7.png"/><Relationship Id="rId8" Type="http://schemas.openxmlformats.org/officeDocument/2006/relationships/image" Target="../media/image-35-8.svg"/><Relationship Id="rId9" Type="http://schemas.openxmlformats.org/officeDocument/2006/relationships/image" Target="../media/image-35-9.png"/><Relationship Id="rId10" Type="http://schemas.openxmlformats.org/officeDocument/2006/relationships/slideLayout" Target="../slideLayouts/slideLayout36.xml"/><Relationship Id="rId11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image" Target="../media/image-36-2.png"/><Relationship Id="rId3" Type="http://schemas.openxmlformats.org/officeDocument/2006/relationships/image" Target="../media/image-36-3.svg"/><Relationship Id="rId4" Type="http://schemas.openxmlformats.org/officeDocument/2006/relationships/image" Target="../media/image-36-4.png"/><Relationship Id="rId5" Type="http://schemas.openxmlformats.org/officeDocument/2006/relationships/image" Target="../media/image-36-5.svg"/><Relationship Id="rId6" Type="http://schemas.openxmlformats.org/officeDocument/2006/relationships/image" Target="../media/image-36-6.png"/><Relationship Id="rId7" Type="http://schemas.openxmlformats.org/officeDocument/2006/relationships/image" Target="../media/image-36-7.svg"/><Relationship Id="rId8" Type="http://schemas.openxmlformats.org/officeDocument/2006/relationships/image" Target="../media/image-36-8.png"/><Relationship Id="rId9" Type="http://schemas.openxmlformats.org/officeDocument/2006/relationships/image" Target="../media/image-36-9.png"/><Relationship Id="rId10" Type="http://schemas.openxmlformats.org/officeDocument/2006/relationships/slideLayout" Target="../slideLayouts/slideLayout37.xml"/><Relationship Id="rId11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image" Target="../media/image-37-2.png"/><Relationship Id="rId3" Type="http://schemas.openxmlformats.org/officeDocument/2006/relationships/slideLayout" Target="../slideLayouts/slideLayout38.xml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image" Target="../media/image-38-2.svg"/><Relationship Id="rId3" Type="http://schemas.openxmlformats.org/officeDocument/2006/relationships/image" Target="../media/image-38-3.png"/><Relationship Id="rId4" Type="http://schemas.openxmlformats.org/officeDocument/2006/relationships/image" Target="../media/image-38-4.svg"/><Relationship Id="rId5" Type="http://schemas.openxmlformats.org/officeDocument/2006/relationships/image" Target="../media/image-38-5.png"/><Relationship Id="rId6" Type="http://schemas.openxmlformats.org/officeDocument/2006/relationships/image" Target="../media/image-38-6.svg"/><Relationship Id="rId7" Type="http://schemas.openxmlformats.org/officeDocument/2006/relationships/image" Target="../media/image-38-7.png"/><Relationship Id="rId8" Type="http://schemas.openxmlformats.org/officeDocument/2006/relationships/image" Target="../media/image-38-8.svg"/><Relationship Id="rId9" Type="http://schemas.openxmlformats.org/officeDocument/2006/relationships/image" Target="../media/image-38-9.png"/><Relationship Id="rId10" Type="http://schemas.openxmlformats.org/officeDocument/2006/relationships/slideLayout" Target="../slideLayouts/slideLayout39.xml"/><Relationship Id="rId11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9-1.png"/><Relationship Id="rId2" Type="http://schemas.openxmlformats.org/officeDocument/2006/relationships/image" Target="../media/image-39-2.png"/><Relationship Id="rId3" Type="http://schemas.openxmlformats.org/officeDocument/2006/relationships/slideLayout" Target="../slideLayouts/slideLayout40.xml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png"/><Relationship Id="rId2" Type="http://schemas.openxmlformats.org/officeDocument/2006/relationships/image" Target="../media/image-40-2.svg"/><Relationship Id="rId3" Type="http://schemas.openxmlformats.org/officeDocument/2006/relationships/image" Target="../media/image-40-3.png"/><Relationship Id="rId4" Type="http://schemas.openxmlformats.org/officeDocument/2006/relationships/image" Target="../media/image-40-4.svg"/><Relationship Id="rId5" Type="http://schemas.openxmlformats.org/officeDocument/2006/relationships/image" Target="../media/image-40-5.png"/><Relationship Id="rId6" Type="http://schemas.openxmlformats.org/officeDocument/2006/relationships/image" Target="../media/image-40-6.svg"/><Relationship Id="rId7" Type="http://schemas.openxmlformats.org/officeDocument/2006/relationships/image" Target="../media/image-40-7.png"/><Relationship Id="rId8" Type="http://schemas.openxmlformats.org/officeDocument/2006/relationships/image" Target="../media/image-40-8.png"/><Relationship Id="rId9" Type="http://schemas.openxmlformats.org/officeDocument/2006/relationships/slideLayout" Target="../slideLayouts/slideLayout41.xml"/><Relationship Id="rId10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1-1.png"/><Relationship Id="rId2" Type="http://schemas.openxmlformats.org/officeDocument/2006/relationships/image" Target="../media/image-41-2.png"/><Relationship Id="rId3" Type="http://schemas.openxmlformats.org/officeDocument/2006/relationships/slideLayout" Target="../slideLayouts/slideLayout42.xml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2-1.png"/><Relationship Id="rId2" Type="http://schemas.openxmlformats.org/officeDocument/2006/relationships/image" Target="../media/image-42-2.png"/><Relationship Id="rId3" Type="http://schemas.openxmlformats.org/officeDocument/2006/relationships/slideLayout" Target="../slideLayouts/slideLayout43.xml"/><Relationship Id="rId4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image" Target="../media/image-6-10.png"/><Relationship Id="rId11" Type="http://schemas.openxmlformats.org/officeDocument/2006/relationships/image" Target="../media/image-6-11.png"/><Relationship Id="rId12" Type="http://schemas.openxmlformats.org/officeDocument/2006/relationships/slideLayout" Target="../slideLayouts/slideLayout7.xml"/><Relationship Id="rId1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image" Target="../media/image-9-8.png"/><Relationship Id="rId9" Type="http://schemas.openxmlformats.org/officeDocument/2006/relationships/image" Target="../media/image-9-9.svg"/><Relationship Id="rId10" Type="http://schemas.openxmlformats.org/officeDocument/2006/relationships/image" Target="../media/image-9-10.png"/><Relationship Id="rId11" Type="http://schemas.openxmlformats.org/officeDocument/2006/relationships/slideLayout" Target="../slideLayouts/slideLayout10.xml"/><Relationship Id="rId1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15490"/>
            <a:ext cx="7556421" cy="1771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Reabilitação Sustentável de Vias para o Município de Aljezur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6280190" y="4212669"/>
            <a:ext cx="7556421" cy="1134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275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Reciclagem e Estabilização In Situ com Tecnologia EBS</a:t>
            </a:r>
            <a:endParaRPr lang="en-US" sz="2750" dirty="0"/>
          </a:p>
        </p:txBody>
      </p:sp>
      <p:sp>
        <p:nvSpPr>
          <p:cNvPr id="5" name="Shape 2"/>
          <p:cNvSpPr/>
          <p:nvPr/>
        </p:nvSpPr>
        <p:spPr>
          <a:xfrm>
            <a:off x="6280190" y="5665827"/>
            <a:ext cx="1238726" cy="548164"/>
          </a:xfrm>
          <a:prstGeom prst="roundRect">
            <a:avLst>
              <a:gd name="adj" fmla="val 37242"/>
            </a:avLst>
          </a:prstGeom>
          <a:noFill/>
          <a:ln w="7620">
            <a:solidFill>
              <a:srgbClr val="98CB4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57831" y="5758458"/>
            <a:ext cx="8834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98CB4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ALJEZUR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660600" y="5665827"/>
            <a:ext cx="1018103" cy="548164"/>
          </a:xfrm>
          <a:prstGeom prst="roundRect">
            <a:avLst>
              <a:gd name="adj" fmla="val 37242"/>
            </a:avLst>
          </a:prstGeom>
          <a:noFill/>
          <a:ln w="7620">
            <a:solidFill>
              <a:srgbClr val="98CB4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838242" y="5758458"/>
            <a:ext cx="66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98CB4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ROGIL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8820388" y="5665827"/>
            <a:ext cx="1455063" cy="548164"/>
          </a:xfrm>
          <a:prstGeom prst="roundRect">
            <a:avLst>
              <a:gd name="adj" fmla="val 37242"/>
            </a:avLst>
          </a:prstGeom>
          <a:noFill/>
          <a:ln w="7620">
            <a:solidFill>
              <a:srgbClr val="98CB4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998029" y="5758458"/>
            <a:ext cx="109978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98CB4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BORDEIRA</a:t>
            </a:r>
            <a:endParaRPr lang="en-US" sz="1750" dirty="0"/>
          </a:p>
        </p:txBody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4736" y="226814"/>
            <a:ext cx="1278850" cy="56697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4024372" y="7560469"/>
            <a:ext cx="37921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2579" y="825579"/>
            <a:ext cx="2937272" cy="367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Tecnologia EBS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632579" y="1223010"/>
            <a:ext cx="5056465" cy="458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8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Como Funciona: A Ciência da Estabilização</a:t>
            </a:r>
            <a:endParaRPr lang="en-US" sz="2850" dirty="0"/>
          </a:p>
        </p:txBody>
      </p:sp>
      <p:sp>
        <p:nvSpPr>
          <p:cNvPr id="4" name="Text 2"/>
          <p:cNvSpPr/>
          <p:nvPr/>
        </p:nvSpPr>
        <p:spPr>
          <a:xfrm>
            <a:off x="632579" y="1796058"/>
            <a:ext cx="13365242" cy="445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EBS utiliza uma formulação nano-polimérica que penetra na matriz granular e forma ligações moleculares entre partículas individuais. Esta reação eletroquímica altera permanentemente as propriedades de engenharia do material.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632579" y="2395776"/>
            <a:ext cx="6503551" cy="178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endParaRPr lang="en-US" sz="11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8940" y="2659618"/>
            <a:ext cx="3770709" cy="3320891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748" y="2536150"/>
            <a:ext cx="4211717" cy="332101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632579" y="6151483"/>
            <a:ext cx="4404360" cy="1252538"/>
          </a:xfrm>
          <a:prstGeom prst="roundRect">
            <a:avLst>
              <a:gd name="adj" fmla="val 10553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787003" y="6305907"/>
            <a:ext cx="1835825" cy="229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Matriz coesa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787003" y="6580942"/>
            <a:ext cx="4095512" cy="668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Partículas soltas e não ligadas tornam-se uma camada estrutural contínua e resistente a cargas</a:t>
            </a:r>
            <a:endParaRPr lang="en-US" sz="1400" dirty="0"/>
          </a:p>
        </p:txBody>
      </p:sp>
      <p:sp>
        <p:nvSpPr>
          <p:cNvPr id="11" name="Shape 7"/>
          <p:cNvSpPr/>
          <p:nvPr/>
        </p:nvSpPr>
        <p:spPr>
          <a:xfrm>
            <a:off x="5112901" y="6151483"/>
            <a:ext cx="4404479" cy="1252538"/>
          </a:xfrm>
          <a:prstGeom prst="roundRect">
            <a:avLst>
              <a:gd name="adj" fmla="val 10553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5267325" y="6305907"/>
            <a:ext cx="1835825" cy="229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Permeabilidade reduzida</a:t>
            </a:r>
            <a:endParaRPr lang="en-US" sz="1400" dirty="0"/>
          </a:p>
        </p:txBody>
      </p:sp>
      <p:sp>
        <p:nvSpPr>
          <p:cNvPr id="13" name="Text 9"/>
          <p:cNvSpPr/>
          <p:nvPr/>
        </p:nvSpPr>
        <p:spPr>
          <a:xfrm>
            <a:off x="5267325" y="6580942"/>
            <a:ext cx="4095631" cy="445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material tratado torna-se praticamente impermeável à infiltração de água</a:t>
            </a:r>
            <a:endParaRPr lang="en-US" sz="1400" dirty="0"/>
          </a:p>
        </p:txBody>
      </p:sp>
      <p:sp>
        <p:nvSpPr>
          <p:cNvPr id="14" name="Shape 10"/>
          <p:cNvSpPr/>
          <p:nvPr/>
        </p:nvSpPr>
        <p:spPr>
          <a:xfrm>
            <a:off x="9593342" y="6151483"/>
            <a:ext cx="4404479" cy="1252538"/>
          </a:xfrm>
          <a:prstGeom prst="roundRect">
            <a:avLst>
              <a:gd name="adj" fmla="val 10553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9747766" y="6305907"/>
            <a:ext cx="1835825" cy="229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Integridade melhorada</a:t>
            </a:r>
            <a:endParaRPr lang="en-US" sz="1400" dirty="0"/>
          </a:p>
        </p:txBody>
      </p:sp>
      <p:sp>
        <p:nvSpPr>
          <p:cNvPr id="16" name="Text 12"/>
          <p:cNvSpPr/>
          <p:nvPr/>
        </p:nvSpPr>
        <p:spPr>
          <a:xfrm>
            <a:off x="9747766" y="6580942"/>
            <a:ext cx="4095631" cy="445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Maior resistência ao corte e à deformação sob carregamento repetido</a:t>
            </a:r>
            <a:endParaRPr lang="en-US" sz="1400" dirty="0"/>
          </a:p>
        </p:txBody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488" y="180737"/>
            <a:ext cx="1019175" cy="451842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13942933" y="7726918"/>
            <a:ext cx="506730" cy="191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10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40299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Transformação do Material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991916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Antes e Depois do Tratamento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3653909"/>
            <a:ext cx="627935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564874" y="2945368"/>
            <a:ext cx="6279356" cy="1687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95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tratamento EBS não se limita a revestir a superfície — reengenharia fundamentalmente o material ao nível das partículas, transformando uma base rodoviária estruturalmente deficiente numa fundação de pavimento durável e resistente à humidade.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793790" y="4913709"/>
            <a:ext cx="6451997" cy="1875473"/>
          </a:xfrm>
          <a:prstGeom prst="roundRect">
            <a:avLst>
              <a:gd name="adj" fmla="val 5851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70930" y="4913709"/>
            <a:ext cx="91440" cy="1875473"/>
          </a:xfrm>
          <a:prstGeom prst="roundRect">
            <a:avLst>
              <a:gd name="adj" fmla="val 195349"/>
            </a:avLst>
          </a:prstGeom>
          <a:solidFill>
            <a:srgbClr val="98CB4F"/>
          </a:solidFill>
          <a:ln/>
        </p:spPr>
      </p:sp>
      <p:sp>
        <p:nvSpPr>
          <p:cNvPr id="8" name="Text 6"/>
          <p:cNvSpPr/>
          <p:nvPr/>
        </p:nvSpPr>
        <p:spPr>
          <a:xfrm>
            <a:off x="1083588" y="5134928"/>
            <a:ext cx="5940981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9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Melhoria do CBR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1083588" y="5555694"/>
            <a:ext cx="5940981" cy="674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9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Índice de Suporte Califórnia aumenta por um fator de </a:t>
            </a:r>
            <a:pPr algn="l" indent="0" marL="0">
              <a:lnSpc>
                <a:spcPts val="2650"/>
              </a:lnSpc>
              <a:buNone/>
            </a:pPr>
            <a:r>
              <a:rPr lang="en-US" sz="19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3–5×</a:t>
            </a:r>
            <a:pPr algn="l" indent="0" marL="0">
              <a:lnSpc>
                <a:spcPts val="2650"/>
              </a:lnSpc>
              <a:buNone/>
            </a:pPr>
            <a:r>
              <a:rPr lang="en-US" sz="19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refletindo um ganho estrutural real</a:t>
            </a:r>
            <a:endParaRPr lang="en-US" sz="1950" dirty="0"/>
          </a:p>
        </p:txBody>
      </p:sp>
      <p:sp>
        <p:nvSpPr>
          <p:cNvPr id="10" name="Shape 8"/>
          <p:cNvSpPr/>
          <p:nvPr/>
        </p:nvSpPr>
        <p:spPr>
          <a:xfrm>
            <a:off x="7384613" y="4913709"/>
            <a:ext cx="6451997" cy="1875473"/>
          </a:xfrm>
          <a:prstGeom prst="roundRect">
            <a:avLst>
              <a:gd name="adj" fmla="val 5851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7361753" y="4913709"/>
            <a:ext cx="91440" cy="1875473"/>
          </a:xfrm>
          <a:prstGeom prst="roundRect">
            <a:avLst>
              <a:gd name="adj" fmla="val 195349"/>
            </a:avLst>
          </a:prstGeom>
          <a:solidFill>
            <a:srgbClr val="98CB4F"/>
          </a:solidFill>
          <a:ln/>
        </p:spPr>
      </p:sp>
      <p:sp>
        <p:nvSpPr>
          <p:cNvPr id="12" name="Text 10"/>
          <p:cNvSpPr/>
          <p:nvPr/>
        </p:nvSpPr>
        <p:spPr>
          <a:xfrm>
            <a:off x="7674412" y="5134928"/>
            <a:ext cx="5940981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9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Resistência à Água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674412" y="5555694"/>
            <a:ext cx="5940981" cy="1012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9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camada tratada resiste à penetração de humidade mesmo sob chuva prolongada e empoçamentos superficiais</a:t>
            </a:r>
            <a:endParaRPr lang="en-US" sz="195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24736" y="226814"/>
            <a:ext cx="1278850" cy="566976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3796843" y="7584281"/>
            <a:ext cx="606743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11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3061454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142" y="204073"/>
            <a:ext cx="8163997" cy="265330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03302" y="4039076"/>
            <a:ext cx="8018026" cy="510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Superioridade da Engenharia Através da Resistência à Água</a:t>
            </a:r>
            <a:endParaRPr lang="en-US" sz="3200" dirty="0"/>
          </a:p>
        </p:txBody>
      </p:sp>
      <p:sp>
        <p:nvSpPr>
          <p:cNvPr id="5" name="Text 1"/>
          <p:cNvSpPr/>
          <p:nvPr/>
        </p:nvSpPr>
        <p:spPr>
          <a:xfrm>
            <a:off x="703302" y="4690348"/>
            <a:ext cx="13223796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Ao contrário dos métodos convencionais que apenas remendam os problemas, a EBS aborda a causa raiz da degradação do pavimento: a infiltração de água.</a:t>
            </a: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680442" y="5287566"/>
            <a:ext cx="45720" cy="922496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7" name="Text 3"/>
          <p:cNvSpPr/>
          <p:nvPr/>
        </p:nvSpPr>
        <p:spPr>
          <a:xfrm>
            <a:off x="912257" y="5310426"/>
            <a:ext cx="4067413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O </a:t>
            </a:r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Armadilho Poroso (Estrada Porosa Tradicional)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912257" y="5672852"/>
            <a:ext cx="13014841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Mesmo as estradas tradicionais em alcatrão e asfalto são porosas. A água penetra, incha a base e provoca fissuras e buracos sob a carga do tráfego.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680442" y="6352342"/>
            <a:ext cx="45720" cy="922496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10" name="Text 6"/>
          <p:cNvSpPr/>
          <p:nvPr/>
        </p:nvSpPr>
        <p:spPr>
          <a:xfrm>
            <a:off x="912257" y="6375202"/>
            <a:ext cx="3963233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 Matriz Impermeável (Estrada Tratada com EBS)</a:t>
            </a:r>
            <a:endParaRPr lang="en-US" sz="1900" dirty="0"/>
          </a:p>
        </p:txBody>
      </p:sp>
      <p:sp>
        <p:nvSpPr>
          <p:cNvPr id="11" name="Text 7"/>
          <p:cNvSpPr/>
          <p:nvPr/>
        </p:nvSpPr>
        <p:spPr>
          <a:xfrm>
            <a:off x="912257" y="6737628"/>
            <a:ext cx="13014841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EBS cria uma superfície totalmente resistente à água, completamente protegida contra a erosão. A água pluvial limpa é conduzida diretamente para os sistemas de drenagem, preservando a integridade estrutural da estrada.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13866138" y="7666553"/>
            <a:ext cx="563404" cy="221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12</a:t>
            </a:r>
            <a:endParaRPr lang="en-US" sz="13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186577"/>
            <a:ext cx="3396496" cy="424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Fator Crítico de Engenharia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31520" y="1651754"/>
            <a:ext cx="7241262" cy="530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Gestão da Água: Eliminar a Principal Causa de Falha</a:t>
            </a:r>
            <a:endParaRPr lang="en-US" sz="33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3966" y="3139440"/>
            <a:ext cx="5468779" cy="3098959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9567148" y="2449354"/>
            <a:ext cx="4339233" cy="971907"/>
          </a:xfrm>
          <a:prstGeom prst="roundRect">
            <a:avLst>
              <a:gd name="adj" fmla="val 15727"/>
            </a:avLst>
          </a:prstGeom>
          <a:solidFill>
            <a:srgbClr val="DCEEC4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931" y="2680573"/>
            <a:ext cx="212169" cy="1697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118884" y="2593419"/>
            <a:ext cx="3617714" cy="6515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água é a principal causa de falha prematura dos pavimentos</a:t>
            </a:r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nas redes rurais com subleitos não melhorados.</a:t>
            </a:r>
            <a:endParaRPr lang="en-US" sz="13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0847" y="3578007"/>
            <a:ext cx="254675" cy="25467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0119003" y="3535680"/>
            <a:ext cx="3787378" cy="814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tratamento EBS cria uma </a:t>
            </a:r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matriz coesa e não porosa</a:t>
            </a:r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que impede a infiltração da água na origem</a:t>
            </a:r>
            <a:endParaRPr lang="en-US" sz="16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30847" y="4595753"/>
            <a:ext cx="254675" cy="254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119003" y="4553426"/>
            <a:ext cx="3787378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erosão superficial e a migração de partículas finas são eliminadas, mantendo a integridade estrutural sob chuva</a:t>
            </a:r>
            <a:endParaRPr lang="en-US" sz="1650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30847" y="5884962"/>
            <a:ext cx="254675" cy="2546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0119003" y="5842635"/>
            <a:ext cx="3787378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ciclo de formação de buracos — infiltração, amolecimento da base, colapso da superfície — é permanentemente interrompido</a:t>
            </a:r>
            <a:endParaRPr lang="en-US" sz="1650" dirty="0"/>
          </a:p>
        </p:txBody>
      </p:sp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43084" y="209074"/>
            <a:ext cx="1178362" cy="522446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3835420" y="7642384"/>
            <a:ext cx="586026" cy="233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13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218" y="1019056"/>
            <a:ext cx="8698944" cy="617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Métricas Comprovadas de Desempenho de Engenharia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790218" y="1911668"/>
            <a:ext cx="13049964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9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EBS prolonga as capacidades da infraestrutura rodoviária muito para além das reparações tradicionais.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790218" y="2401610"/>
            <a:ext cx="6456164" cy="2335649"/>
          </a:xfrm>
          <a:prstGeom prst="roundRect">
            <a:avLst>
              <a:gd name="adj" fmla="val 7613"/>
            </a:avLst>
          </a:prstGeom>
          <a:solidFill>
            <a:srgbClr val="E8F3D8"/>
          </a:solidFill>
          <a:ln w="7620">
            <a:solidFill>
              <a:srgbClr val="CED9BE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95363" y="2606754"/>
            <a:ext cx="592574" cy="592574"/>
          </a:xfrm>
          <a:prstGeom prst="roundRect">
            <a:avLst>
              <a:gd name="adj" fmla="val 15429441"/>
            </a:avLst>
          </a:prstGeom>
          <a:solidFill>
            <a:srgbClr val="98CB4F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8240" y="2769632"/>
            <a:ext cx="266700" cy="2667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95363" y="3336965"/>
            <a:ext cx="2469475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Integridade Estrutural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995363" y="3728085"/>
            <a:ext cx="6045875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Elimina a formação de sulcos, corrugações e buracos na estrada.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384018" y="2401610"/>
            <a:ext cx="6456164" cy="2335649"/>
          </a:xfrm>
          <a:prstGeom prst="roundRect">
            <a:avLst>
              <a:gd name="adj" fmla="val 7613"/>
            </a:avLst>
          </a:prstGeom>
          <a:solidFill>
            <a:srgbClr val="E8F3D8"/>
          </a:solidFill>
          <a:ln w="7620">
            <a:solidFill>
              <a:srgbClr val="CED9BE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589163" y="2606754"/>
            <a:ext cx="592574" cy="592574"/>
          </a:xfrm>
          <a:prstGeom prst="roundRect">
            <a:avLst>
              <a:gd name="adj" fmla="val 15429441"/>
            </a:avLst>
          </a:prstGeom>
          <a:solidFill>
            <a:srgbClr val="98CB4F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040" y="2769632"/>
            <a:ext cx="266700" cy="26670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589163" y="3336965"/>
            <a:ext cx="2469475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Segurança Reforçada</a:t>
            </a:r>
            <a:endParaRPr lang="en-US" sz="1900" dirty="0"/>
          </a:p>
        </p:txBody>
      </p:sp>
      <p:sp>
        <p:nvSpPr>
          <p:cNvPr id="13" name="Text 9"/>
          <p:cNvSpPr/>
          <p:nvPr/>
        </p:nvSpPr>
        <p:spPr>
          <a:xfrm>
            <a:off x="7589163" y="3728085"/>
            <a:ext cx="6045875" cy="804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Melhora significativamente a resistência ao escorregamento, resultando em distâncias de travagem mais curtas para os veículos.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790218" y="4874895"/>
            <a:ext cx="6456164" cy="2335649"/>
          </a:xfrm>
          <a:prstGeom prst="roundRect">
            <a:avLst>
              <a:gd name="adj" fmla="val 7613"/>
            </a:avLst>
          </a:prstGeom>
          <a:solidFill>
            <a:srgbClr val="E8F3D8"/>
          </a:solidFill>
          <a:ln w="7620">
            <a:solidFill>
              <a:srgbClr val="CED9BE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95363" y="5080040"/>
            <a:ext cx="592574" cy="592574"/>
          </a:xfrm>
          <a:prstGeom prst="roundRect">
            <a:avLst>
              <a:gd name="adj" fmla="val 15429441"/>
            </a:avLst>
          </a:prstGeom>
          <a:solidFill>
            <a:srgbClr val="98CB4F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8240" y="5242917"/>
            <a:ext cx="266700" cy="26670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95363" y="5810250"/>
            <a:ext cx="2469475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Resistência ao Rolamento</a:t>
            </a:r>
            <a:endParaRPr lang="en-US" sz="1900" dirty="0"/>
          </a:p>
        </p:txBody>
      </p:sp>
      <p:sp>
        <p:nvSpPr>
          <p:cNvPr id="18" name="Text 13"/>
          <p:cNvSpPr/>
          <p:nvPr/>
        </p:nvSpPr>
        <p:spPr>
          <a:xfrm>
            <a:off x="995363" y="6201370"/>
            <a:ext cx="6045875" cy="804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Proporciona uma superfície dura e estável que reduz a resistência ao rolamento dos veículos e prolonga a vida útil dos pneus da frota local de transporte.</a:t>
            </a:r>
            <a:endParaRPr lang="en-US" sz="1550" dirty="0"/>
          </a:p>
        </p:txBody>
      </p:sp>
      <p:sp>
        <p:nvSpPr>
          <p:cNvPr id="19" name="Shape 14"/>
          <p:cNvSpPr/>
          <p:nvPr/>
        </p:nvSpPr>
        <p:spPr>
          <a:xfrm>
            <a:off x="7384018" y="4874895"/>
            <a:ext cx="6456164" cy="2335649"/>
          </a:xfrm>
          <a:prstGeom prst="roundRect">
            <a:avLst>
              <a:gd name="adj" fmla="val 7613"/>
            </a:avLst>
          </a:prstGeom>
          <a:solidFill>
            <a:srgbClr val="E8F3D8"/>
          </a:solidFill>
          <a:ln w="7620">
            <a:solidFill>
              <a:srgbClr val="CED9BE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589163" y="5080040"/>
            <a:ext cx="592574" cy="592574"/>
          </a:xfrm>
          <a:prstGeom prst="roundRect">
            <a:avLst>
              <a:gd name="adj" fmla="val 15429441"/>
            </a:avLst>
          </a:prstGeom>
          <a:solidFill>
            <a:srgbClr val="98CB4F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52040" y="5242917"/>
            <a:ext cx="266700" cy="266700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589163" y="5810250"/>
            <a:ext cx="2469475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Longevidade Excecional</a:t>
            </a:r>
            <a:endParaRPr lang="en-US" sz="1900" dirty="0"/>
          </a:p>
        </p:txBody>
      </p:sp>
      <p:sp>
        <p:nvSpPr>
          <p:cNvPr id="23" name="Text 17"/>
          <p:cNvSpPr/>
          <p:nvPr/>
        </p:nvSpPr>
        <p:spPr>
          <a:xfrm>
            <a:off x="7589163" y="6201370"/>
            <a:ext cx="6045875" cy="804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Oferece um tempo de vida útil típico de 15-20 anos, superando amplamente os 5-7 anos das reparações rodoviárias convencionais.</a:t>
            </a:r>
            <a:endParaRPr lang="en-US" sz="1550" dirty="0"/>
          </a:p>
        </p:txBody>
      </p:sp>
      <p:pic>
        <p:nvPicPr>
          <p:cNvPr id="24" name="Image 4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31760" y="225743"/>
            <a:ext cx="1272897" cy="564356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13800773" y="7587615"/>
            <a:ext cx="603885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14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57156"/>
            <a:ext cx="4607362" cy="575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 Solução de Engenharia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793790" y="1812727"/>
            <a:ext cx="7556421" cy="1216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Uma abordagem in-situ totalmente integrada: </a:t>
            </a:r>
            <a:pPr algn="l" indent="0" marL="0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reciclar o material existente, estabilizar a estrutura da base e selar a superfície</a:t>
            </a:r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eliminando a necessidade de materiais importados, ao mesmo tempo que proporciona um desempenho estrutural duradouro.</a:t>
            </a:r>
            <a:endParaRPr lang="en-US" sz="18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163729"/>
            <a:ext cx="921425" cy="133623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834991" y="3347918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CIR / FDR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1834991" y="3707606"/>
            <a:ext cx="6515219" cy="608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Reciclagem a Frio In Situ ou Reabilitação em Profundidade Total — reutilização do material rodoviário existente</a:t>
            </a:r>
            <a:endParaRPr lang="en-US" sz="18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499967"/>
            <a:ext cx="921425" cy="133623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834991" y="4684157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Estabilização EBS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1834991" y="5043845"/>
            <a:ext cx="6515219" cy="608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Tratamento nano-polimérico que converte material solto numa camada estrutural coesa</a:t>
            </a:r>
            <a:endParaRPr lang="en-US" sz="18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836206"/>
            <a:ext cx="921425" cy="133623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834991" y="6020395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Selagem de Superfície EBS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1834991" y="6380083"/>
            <a:ext cx="6515219" cy="608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Impermeabilização e camada de desgaste numa única camada aplicada</a:t>
            </a:r>
            <a:endParaRPr lang="en-US" sz="180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336" y="226814"/>
            <a:ext cx="1278850" cy="566976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8281273" y="7588210"/>
            <a:ext cx="635913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15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17809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648" y="2829997"/>
            <a:ext cx="3561874" cy="445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Reciclagem de Asfalto In Situ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613648" y="3382566"/>
            <a:ext cx="13403104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4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Transformar vias pavimentadas degradadas em nova infraestrutura, sem gerar resíduos enviados para aterro.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613648" y="3890724"/>
            <a:ext cx="6665714" cy="1251823"/>
          </a:xfrm>
          <a:prstGeom prst="roundRect">
            <a:avLst>
              <a:gd name="adj" fmla="val 5844"/>
            </a:avLst>
          </a:prstGeom>
          <a:solidFill>
            <a:srgbClr val="FFFFFF"/>
          </a:solidFill>
          <a:ln/>
        </p:spPr>
      </p:sp>
      <p:sp>
        <p:nvSpPr>
          <p:cNvPr id="6" name="Shape 3"/>
          <p:cNvSpPr/>
          <p:nvPr/>
        </p:nvSpPr>
        <p:spPr>
          <a:xfrm>
            <a:off x="613648" y="3875484"/>
            <a:ext cx="6665714" cy="60960"/>
          </a:xfrm>
          <a:prstGeom prst="roundRect">
            <a:avLst>
              <a:gd name="adj" fmla="val 210351"/>
            </a:avLst>
          </a:prstGeom>
          <a:solidFill>
            <a:srgbClr val="98CB4F"/>
          </a:solidFill>
          <a:ln/>
        </p:spPr>
      </p:sp>
      <p:sp>
        <p:nvSpPr>
          <p:cNvPr id="7" name="Shape 4"/>
          <p:cNvSpPr/>
          <p:nvPr/>
        </p:nvSpPr>
        <p:spPr>
          <a:xfrm>
            <a:off x="3732788" y="3677126"/>
            <a:ext cx="427315" cy="427315"/>
          </a:xfrm>
          <a:prstGeom prst="roundRect">
            <a:avLst>
              <a:gd name="adj" fmla="val 213987"/>
            </a:avLst>
          </a:prstGeom>
          <a:solidFill>
            <a:srgbClr val="98CB4F"/>
          </a:solidFill>
          <a:ln/>
        </p:spPr>
      </p:sp>
      <p:sp>
        <p:nvSpPr>
          <p:cNvPr id="8" name="Text 5"/>
          <p:cNvSpPr/>
          <p:nvPr/>
        </p:nvSpPr>
        <p:spPr>
          <a:xfrm>
            <a:off x="3861018" y="3783925"/>
            <a:ext cx="170855" cy="21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1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771287" y="4246840"/>
            <a:ext cx="2947035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Reabilitação em Profundidade Total (FDR)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71287" y="4556760"/>
            <a:ext cx="6350437" cy="428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4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Tanto a camada superficial como as camadas subjacentes são pulverizadas e integradas.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7350919" y="3890724"/>
            <a:ext cx="6665833" cy="1251823"/>
          </a:xfrm>
          <a:prstGeom prst="roundRect">
            <a:avLst>
              <a:gd name="adj" fmla="val 5844"/>
            </a:avLst>
          </a:prstGeom>
          <a:solidFill>
            <a:srgbClr val="FFFFFF"/>
          </a:solidFill>
          <a:ln/>
        </p:spPr>
      </p:sp>
      <p:sp>
        <p:nvSpPr>
          <p:cNvPr id="12" name="Shape 9"/>
          <p:cNvSpPr/>
          <p:nvPr/>
        </p:nvSpPr>
        <p:spPr>
          <a:xfrm>
            <a:off x="7350919" y="3875484"/>
            <a:ext cx="6665833" cy="60960"/>
          </a:xfrm>
          <a:prstGeom prst="roundRect">
            <a:avLst>
              <a:gd name="adj" fmla="val 210351"/>
            </a:avLst>
          </a:prstGeom>
          <a:solidFill>
            <a:srgbClr val="98CB4F"/>
          </a:solidFill>
          <a:ln/>
        </p:spPr>
      </p:sp>
      <p:sp>
        <p:nvSpPr>
          <p:cNvPr id="13" name="Shape 10"/>
          <p:cNvSpPr/>
          <p:nvPr/>
        </p:nvSpPr>
        <p:spPr>
          <a:xfrm>
            <a:off x="10470178" y="3677126"/>
            <a:ext cx="427315" cy="427315"/>
          </a:xfrm>
          <a:prstGeom prst="roundRect">
            <a:avLst>
              <a:gd name="adj" fmla="val 213987"/>
            </a:avLst>
          </a:prstGeom>
          <a:solidFill>
            <a:srgbClr val="98CB4F"/>
          </a:solidFill>
          <a:ln/>
        </p:spPr>
      </p:sp>
      <p:sp>
        <p:nvSpPr>
          <p:cNvPr id="14" name="Text 11"/>
          <p:cNvSpPr/>
          <p:nvPr/>
        </p:nvSpPr>
        <p:spPr>
          <a:xfrm>
            <a:off x="10598408" y="3783925"/>
            <a:ext cx="170855" cy="21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2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7508558" y="4246840"/>
            <a:ext cx="2137053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Reciclagem a Frio In Situ (CIR)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7508558" y="4556760"/>
            <a:ext cx="6350556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4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asfalto existente é triturado, classificado e misturado no local.</a:t>
            </a:r>
            <a:endParaRPr lang="en-US" sz="1400" dirty="0"/>
          </a:p>
        </p:txBody>
      </p:sp>
      <p:sp>
        <p:nvSpPr>
          <p:cNvPr id="17" name="Shape 14"/>
          <p:cNvSpPr/>
          <p:nvPr/>
        </p:nvSpPr>
        <p:spPr>
          <a:xfrm>
            <a:off x="613648" y="5427702"/>
            <a:ext cx="6665714" cy="1251823"/>
          </a:xfrm>
          <a:prstGeom prst="roundRect">
            <a:avLst>
              <a:gd name="adj" fmla="val 5844"/>
            </a:avLst>
          </a:prstGeom>
          <a:solidFill>
            <a:srgbClr val="FFFFFF"/>
          </a:solidFill>
          <a:ln/>
        </p:spPr>
      </p:sp>
      <p:sp>
        <p:nvSpPr>
          <p:cNvPr id="18" name="Shape 15"/>
          <p:cNvSpPr/>
          <p:nvPr/>
        </p:nvSpPr>
        <p:spPr>
          <a:xfrm>
            <a:off x="613648" y="5412462"/>
            <a:ext cx="6665714" cy="60960"/>
          </a:xfrm>
          <a:prstGeom prst="roundRect">
            <a:avLst>
              <a:gd name="adj" fmla="val 210351"/>
            </a:avLst>
          </a:prstGeom>
          <a:solidFill>
            <a:srgbClr val="98CB4F"/>
          </a:solidFill>
          <a:ln/>
        </p:spPr>
      </p:sp>
      <p:sp>
        <p:nvSpPr>
          <p:cNvPr id="19" name="Shape 16"/>
          <p:cNvSpPr/>
          <p:nvPr/>
        </p:nvSpPr>
        <p:spPr>
          <a:xfrm>
            <a:off x="3732788" y="5214104"/>
            <a:ext cx="427315" cy="427315"/>
          </a:xfrm>
          <a:prstGeom prst="roundRect">
            <a:avLst>
              <a:gd name="adj" fmla="val 213987"/>
            </a:avLst>
          </a:prstGeom>
          <a:solidFill>
            <a:srgbClr val="98CB4F"/>
          </a:solidFill>
          <a:ln/>
        </p:spPr>
      </p:sp>
      <p:sp>
        <p:nvSpPr>
          <p:cNvPr id="20" name="Text 17"/>
          <p:cNvSpPr/>
          <p:nvPr/>
        </p:nvSpPr>
        <p:spPr>
          <a:xfrm>
            <a:off x="3861018" y="5320903"/>
            <a:ext cx="170855" cy="21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3</a:t>
            </a:r>
            <a:endParaRPr lang="en-US" sz="1300" dirty="0"/>
          </a:p>
        </p:txBody>
      </p:sp>
      <p:sp>
        <p:nvSpPr>
          <p:cNvPr id="21" name="Text 18"/>
          <p:cNvSpPr/>
          <p:nvPr/>
        </p:nvSpPr>
        <p:spPr>
          <a:xfrm>
            <a:off x="771287" y="5783818"/>
            <a:ext cx="2137053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Injeção de EBS</a:t>
            </a:r>
            <a:endParaRPr lang="en-US" sz="1650" dirty="0"/>
          </a:p>
        </p:txBody>
      </p:sp>
      <p:sp>
        <p:nvSpPr>
          <p:cNvPr id="22" name="Text 19"/>
          <p:cNvSpPr/>
          <p:nvPr/>
        </p:nvSpPr>
        <p:spPr>
          <a:xfrm>
            <a:off x="771287" y="6093738"/>
            <a:ext cx="6350437" cy="428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4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estabilizador de solo é injetado diretamente nos fresados de asfalto para criar uma camada protetora e coesa.</a:t>
            </a:r>
            <a:endParaRPr lang="en-US" sz="1400" dirty="0"/>
          </a:p>
        </p:txBody>
      </p:sp>
      <p:sp>
        <p:nvSpPr>
          <p:cNvPr id="23" name="Shape 20"/>
          <p:cNvSpPr/>
          <p:nvPr/>
        </p:nvSpPr>
        <p:spPr>
          <a:xfrm>
            <a:off x="7350919" y="5427702"/>
            <a:ext cx="6665833" cy="1251823"/>
          </a:xfrm>
          <a:prstGeom prst="roundRect">
            <a:avLst>
              <a:gd name="adj" fmla="val 5844"/>
            </a:avLst>
          </a:prstGeom>
          <a:solidFill>
            <a:srgbClr val="FFFFFF"/>
          </a:solidFill>
          <a:ln/>
        </p:spPr>
      </p:sp>
      <p:sp>
        <p:nvSpPr>
          <p:cNvPr id="24" name="Shape 21"/>
          <p:cNvSpPr/>
          <p:nvPr/>
        </p:nvSpPr>
        <p:spPr>
          <a:xfrm>
            <a:off x="7350919" y="5412462"/>
            <a:ext cx="6665833" cy="60960"/>
          </a:xfrm>
          <a:prstGeom prst="roundRect">
            <a:avLst>
              <a:gd name="adj" fmla="val 210351"/>
            </a:avLst>
          </a:prstGeom>
          <a:solidFill>
            <a:srgbClr val="98CB4F"/>
          </a:solidFill>
          <a:ln/>
        </p:spPr>
      </p:sp>
      <p:sp>
        <p:nvSpPr>
          <p:cNvPr id="25" name="Shape 22"/>
          <p:cNvSpPr/>
          <p:nvPr/>
        </p:nvSpPr>
        <p:spPr>
          <a:xfrm>
            <a:off x="10470178" y="5214104"/>
            <a:ext cx="427315" cy="427315"/>
          </a:xfrm>
          <a:prstGeom prst="roundRect">
            <a:avLst>
              <a:gd name="adj" fmla="val 213987"/>
            </a:avLst>
          </a:prstGeom>
          <a:solidFill>
            <a:srgbClr val="98CB4F"/>
          </a:solidFill>
          <a:ln/>
        </p:spPr>
      </p:sp>
      <p:sp>
        <p:nvSpPr>
          <p:cNvPr id="26" name="Text 23"/>
          <p:cNvSpPr/>
          <p:nvPr/>
        </p:nvSpPr>
        <p:spPr>
          <a:xfrm>
            <a:off x="10598408" y="5320903"/>
            <a:ext cx="170855" cy="21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4</a:t>
            </a:r>
            <a:endParaRPr lang="en-US" sz="1300" dirty="0"/>
          </a:p>
        </p:txBody>
      </p:sp>
      <p:sp>
        <p:nvSpPr>
          <p:cNvPr id="27" name="Text 24"/>
          <p:cNvSpPr/>
          <p:nvPr/>
        </p:nvSpPr>
        <p:spPr>
          <a:xfrm>
            <a:off x="7508558" y="5783818"/>
            <a:ext cx="2137053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Compactação</a:t>
            </a:r>
            <a:endParaRPr lang="en-US" sz="1650" dirty="0"/>
          </a:p>
        </p:txBody>
      </p:sp>
      <p:sp>
        <p:nvSpPr>
          <p:cNvPr id="28" name="Text 25"/>
          <p:cNvSpPr/>
          <p:nvPr/>
        </p:nvSpPr>
        <p:spPr>
          <a:xfrm>
            <a:off x="7508558" y="6093738"/>
            <a:ext cx="6350556" cy="428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4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Recolocado e selado no local, prevenindo futuras fissuras térmicas e ravelling.</a:t>
            </a:r>
            <a:endParaRPr lang="en-US" sz="1400" dirty="0"/>
          </a:p>
        </p:txBody>
      </p:sp>
      <p:sp>
        <p:nvSpPr>
          <p:cNvPr id="29" name="Shape 26"/>
          <p:cNvSpPr/>
          <p:nvPr/>
        </p:nvSpPr>
        <p:spPr>
          <a:xfrm>
            <a:off x="613648" y="6760012"/>
            <a:ext cx="13403104" cy="420410"/>
          </a:xfrm>
          <a:prstGeom prst="roundRect">
            <a:avLst>
              <a:gd name="adj" fmla="val 30501"/>
            </a:avLst>
          </a:prstGeom>
          <a:solidFill>
            <a:srgbClr val="DCEEC4"/>
          </a:solidFill>
          <a:ln/>
        </p:spPr>
      </p:sp>
      <p:pic>
        <p:nvPicPr>
          <p:cNvPr id="3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47" y="6950512"/>
            <a:ext cx="177998" cy="142399"/>
          </a:xfrm>
          <a:prstGeom prst="rect">
            <a:avLst/>
          </a:prstGeom>
        </p:spPr>
      </p:pic>
      <p:sp>
        <p:nvSpPr>
          <p:cNvPr id="31" name="Text 27"/>
          <p:cNvSpPr/>
          <p:nvPr/>
        </p:nvSpPr>
        <p:spPr>
          <a:xfrm>
            <a:off x="1076444" y="6867168"/>
            <a:ext cx="12797909" cy="171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Resultado:</a:t>
            </a:r>
            <a:pPr algn="l" indent="0" marL="0">
              <a:lnSpc>
                <a:spcPts val="13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 estrada antiga e desgastada torna-se literalmente na matéria-prima para a nova estrada, com vida útil de 10 anos.</a:t>
            </a:r>
            <a:endParaRPr lang="en-US" sz="1100" dirty="0"/>
          </a:p>
        </p:txBody>
      </p:sp>
      <p:sp>
        <p:nvSpPr>
          <p:cNvPr id="32" name="Text 28"/>
          <p:cNvSpPr/>
          <p:nvPr/>
        </p:nvSpPr>
        <p:spPr>
          <a:xfrm>
            <a:off x="13963650" y="7742873"/>
            <a:ext cx="491490" cy="184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450"/>
              </a:lnSpc>
              <a:buNone/>
            </a:pPr>
            <a:r>
              <a:rPr lang="en-US" sz="12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16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527" y="1011317"/>
            <a:ext cx="4775716" cy="596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Metodologia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86527" y="1688544"/>
            <a:ext cx="7623096" cy="746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7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Processo de Construção Passo a Passo</a:t>
            </a:r>
            <a:endParaRPr lang="en-US" sz="47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5816" y="2736294"/>
            <a:ext cx="11098649" cy="293679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21887" y="3729282"/>
            <a:ext cx="1677681" cy="30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Avaliação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2621887" y="4115117"/>
            <a:ext cx="1677681" cy="663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0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Inspeção do local e ensaios de materiais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4544387" y="3630154"/>
            <a:ext cx="1677681" cy="30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Pulverização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4544387" y="4015988"/>
            <a:ext cx="1677681" cy="663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0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Desagregação in situ por CIR ou FDR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6466886" y="3729282"/>
            <a:ext cx="1677681" cy="6007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Condicionamento da Humidade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6466886" y="4415508"/>
            <a:ext cx="1677681" cy="663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0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Ajuste da humidade para tratamento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8389386" y="3329763"/>
            <a:ext cx="1677680" cy="6007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Aplicação do Estabilizante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8389386" y="4015988"/>
            <a:ext cx="1677680" cy="663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0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Distribuição uniforme do ligante EBS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10322564" y="3729282"/>
            <a:ext cx="1677682" cy="30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Mistura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10322564" y="4115117"/>
            <a:ext cx="1677682" cy="663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0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Homogeneização do material e do ligante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786527" y="5899309"/>
            <a:ext cx="13057346" cy="13194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3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metodologia foi concebida para ser eficiente em condições rurais remotas — todas as operações são realizadas in situ com uma frota compacta de equipamentos, minimizando a perturbação e eliminando a necessidade de transporte de materiais.</a:t>
            </a:r>
            <a:endParaRPr lang="en-US" sz="2350" dirty="0"/>
          </a:p>
        </p:txBody>
      </p:sp>
      <p:pic>
        <p:nvPicPr>
          <p:cNvPr id="1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428" y="224671"/>
            <a:ext cx="1267301" cy="561856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13870900" y="7579519"/>
            <a:ext cx="534829" cy="289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17</a:t>
            </a:r>
            <a:endParaRPr lang="en-US" sz="15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0494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6160" y="3443883"/>
            <a:ext cx="5219819" cy="512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Selagem de Estradas em Brita e Rurais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706160" y="4098369"/>
            <a:ext cx="13218081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 processo simplificado, de aplicação única, que converte imediatamente estradas de terra em superfícies semelhantes a pavimento.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06160" y="4463534"/>
            <a:ext cx="368856" cy="368856"/>
          </a:xfrm>
          <a:prstGeom prst="roundRect">
            <a:avLst>
              <a:gd name="adj" fmla="val 40005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7655" y="4494312"/>
            <a:ext cx="245864" cy="307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1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169789" y="4494252"/>
            <a:ext cx="2459236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Passo 1: Avaliar e Preparar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169789" y="4858464"/>
            <a:ext cx="6086118" cy="517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 materiais existentes são avaliados e perfilados. Não é necessária a reabilitação dispendiosa da camada de desgaste.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374374" y="4463534"/>
            <a:ext cx="368856" cy="368856"/>
          </a:xfrm>
          <a:prstGeom prst="roundRect">
            <a:avLst>
              <a:gd name="adj" fmla="val 40005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435870" y="4494312"/>
            <a:ext cx="245864" cy="307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2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7838003" y="4494252"/>
            <a:ext cx="2459236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Passo 2: Aplicação do EBS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7838003" y="4858464"/>
            <a:ext cx="6086237" cy="517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dispersão aquosa é aplicada diretamente no agregado preparado.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06160" y="5565219"/>
            <a:ext cx="368856" cy="368856"/>
          </a:xfrm>
          <a:prstGeom prst="roundRect">
            <a:avLst>
              <a:gd name="adj" fmla="val 40005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7655" y="5595997"/>
            <a:ext cx="245864" cy="307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3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169789" y="5595938"/>
            <a:ext cx="2459236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Passo 3: Compactação e Cura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1169789" y="5960150"/>
            <a:ext cx="12754451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capacidade de carga necessária é alcançada rapidamente. A superfície cura até obter uma selagem dura, transparente e sem pó.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06160" y="6325314"/>
            <a:ext cx="13218081" cy="509826"/>
          </a:xfrm>
          <a:prstGeom prst="roundRect">
            <a:avLst>
              <a:gd name="adj" fmla="val 28943"/>
            </a:avLst>
          </a:prstGeom>
          <a:solidFill>
            <a:srgbClr val="DCEEC4"/>
          </a:solidFill>
          <a:ln/>
        </p:spPr>
      </p:sp>
      <p:pic>
        <p:nvPicPr>
          <p:cNvPr id="1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09" y="6554391"/>
            <a:ext cx="204907" cy="163949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1238964" y="6461046"/>
            <a:ext cx="12521327" cy="206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Resultado:</a:t>
            </a:r>
            <a:pPr algn="l" indent="0" marL="0">
              <a:lnSpc>
                <a:spcPts val="16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UMA aplicação seguida de manutenção anual (ou conforme necessário), substituindo o ciclo interminável de intervenções diárias.</a:t>
            </a:r>
            <a:endParaRPr lang="en-US" sz="1250" dirty="0"/>
          </a:p>
        </p:txBody>
      </p:sp>
      <p:sp>
        <p:nvSpPr>
          <p:cNvPr id="20" name="Text 16"/>
          <p:cNvSpPr/>
          <p:nvPr/>
        </p:nvSpPr>
        <p:spPr>
          <a:xfrm>
            <a:off x="13863042" y="7664172"/>
            <a:ext cx="565666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18</a:t>
            </a:r>
            <a:endParaRPr lang="en-US" sz="13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1021556"/>
            <a:ext cx="2301478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Engenharia de Superfícies</a:t>
            </a:r>
            <a:endParaRPr lang="en-US" sz="1800" dirty="0"/>
          </a:p>
        </p:txBody>
      </p:sp>
      <p:sp>
        <p:nvSpPr>
          <p:cNvPr id="3" name="Text 1"/>
          <p:cNvSpPr/>
          <p:nvPr/>
        </p:nvSpPr>
        <p:spPr>
          <a:xfrm>
            <a:off x="793075" y="1356955"/>
            <a:ext cx="8230791" cy="575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Selagem de Superfície EBS: A Camada Protectora Final</a:t>
            </a:r>
            <a:endParaRPr lang="en-US" sz="3600" dirty="0"/>
          </a:p>
        </p:txBody>
      </p:sp>
      <p:sp>
        <p:nvSpPr>
          <p:cNvPr id="4" name="Shape 2"/>
          <p:cNvSpPr/>
          <p:nvPr/>
        </p:nvSpPr>
        <p:spPr>
          <a:xfrm>
            <a:off x="793075" y="2245995"/>
            <a:ext cx="3088958" cy="2612231"/>
          </a:xfrm>
          <a:prstGeom prst="roundRect">
            <a:avLst>
              <a:gd name="adj" fmla="val 6344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84766" y="2437686"/>
            <a:ext cx="2301478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Impermeabilização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984766" y="2844879"/>
            <a:ext cx="2705576" cy="1518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selagem impermeável impede que toda a água superficial atinja a camada estabilizada da base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4001572" y="2245995"/>
            <a:ext cx="3089077" cy="2612231"/>
          </a:xfrm>
          <a:prstGeom prst="roundRect">
            <a:avLst>
              <a:gd name="adj" fmla="val 6344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193262" y="2437686"/>
            <a:ext cx="2301478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Resistência aos UV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4193262" y="2844879"/>
            <a:ext cx="2705695" cy="1821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formulação resiste à foto-oxidação, prevenindo a fragilização superficial em condições de elevada exposição solar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793075" y="4977765"/>
            <a:ext cx="6297573" cy="1701403"/>
          </a:xfrm>
          <a:prstGeom prst="roundRect">
            <a:avLst>
              <a:gd name="adj" fmla="val 9740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4766" y="5169456"/>
            <a:ext cx="2301478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Supressão de Poeiras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984766" y="5576649"/>
            <a:ext cx="5914192" cy="910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superfície ligada elimina a geração de poeiras — um benefício significativo para comunidades rurais e ambientes sensíveis</a:t>
            </a:r>
            <a:endParaRPr lang="en-US" sz="1800" dirty="0"/>
          </a:p>
        </p:txBody>
      </p:sp>
      <p:sp>
        <p:nvSpPr>
          <p:cNvPr id="13" name="Shape 11"/>
          <p:cNvSpPr/>
          <p:nvPr/>
        </p:nvSpPr>
        <p:spPr>
          <a:xfrm>
            <a:off x="7547372" y="2245995"/>
            <a:ext cx="6297573" cy="1428274"/>
          </a:xfrm>
          <a:prstGeom prst="roundRect">
            <a:avLst>
              <a:gd name="adj" fmla="val 7683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524512" y="2245995"/>
            <a:ext cx="91440" cy="1428274"/>
          </a:xfrm>
          <a:prstGeom prst="roundRect">
            <a:avLst>
              <a:gd name="adj" fmla="val 181228"/>
            </a:avLst>
          </a:prstGeom>
          <a:solidFill>
            <a:srgbClr val="98CB4F"/>
          </a:solidFill>
          <a:ln/>
        </p:spPr>
      </p:sp>
      <p:sp>
        <p:nvSpPr>
          <p:cNvPr id="15" name="Text 13"/>
          <p:cNvSpPr/>
          <p:nvPr/>
        </p:nvSpPr>
        <p:spPr>
          <a:xfrm>
            <a:off x="7822883" y="2452926"/>
            <a:ext cx="2301478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Prevenção da Oxidação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7822883" y="2860119"/>
            <a:ext cx="5815132" cy="607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Isola a camada base da degradação atmosférica, prolongando a vida útil estrutural</a:t>
            </a:r>
            <a:endParaRPr lang="en-US" sz="1800" dirty="0"/>
          </a:p>
        </p:txBody>
      </p:sp>
      <p:sp>
        <p:nvSpPr>
          <p:cNvPr id="17" name="Shape 15"/>
          <p:cNvSpPr/>
          <p:nvPr/>
        </p:nvSpPr>
        <p:spPr>
          <a:xfrm>
            <a:off x="7547372" y="3793808"/>
            <a:ext cx="6297573" cy="1731883"/>
          </a:xfrm>
          <a:prstGeom prst="roundRect">
            <a:avLst>
              <a:gd name="adj" fmla="val 6336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7524512" y="3793808"/>
            <a:ext cx="91440" cy="1731883"/>
          </a:xfrm>
          <a:prstGeom prst="roundRect">
            <a:avLst>
              <a:gd name="adj" fmla="val 181228"/>
            </a:avLst>
          </a:prstGeom>
          <a:solidFill>
            <a:srgbClr val="98CB4F"/>
          </a:solidFill>
          <a:ln/>
        </p:spPr>
      </p:sp>
      <p:sp>
        <p:nvSpPr>
          <p:cNvPr id="19" name="Text 17"/>
          <p:cNvSpPr/>
          <p:nvPr/>
        </p:nvSpPr>
        <p:spPr>
          <a:xfrm>
            <a:off x="7822883" y="4000738"/>
            <a:ext cx="2301478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Vida Útil Prolongada</a:t>
            </a:r>
            <a:endParaRPr lang="en-US" sz="1800" dirty="0"/>
          </a:p>
        </p:txBody>
      </p:sp>
      <p:sp>
        <p:nvSpPr>
          <p:cNvPr id="20" name="Text 18"/>
          <p:cNvSpPr/>
          <p:nvPr/>
        </p:nvSpPr>
        <p:spPr>
          <a:xfrm>
            <a:off x="7822883" y="4407932"/>
            <a:ext cx="5815132" cy="910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selagem de superfície é uma intervenção de baixo custo e elevado retorno — facilmente renovável sem reconstrução total</a:t>
            </a:r>
            <a:endParaRPr lang="en-US" sz="1800" dirty="0"/>
          </a:p>
        </p:txBody>
      </p:sp>
      <p:sp>
        <p:nvSpPr>
          <p:cNvPr id="21" name="Shape 19"/>
          <p:cNvSpPr/>
          <p:nvPr/>
        </p:nvSpPr>
        <p:spPr>
          <a:xfrm>
            <a:off x="7547372" y="5645229"/>
            <a:ext cx="6297573" cy="1428274"/>
          </a:xfrm>
          <a:prstGeom prst="roundRect">
            <a:avLst>
              <a:gd name="adj" fmla="val 7683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7524512" y="5645229"/>
            <a:ext cx="91440" cy="1428274"/>
          </a:xfrm>
          <a:prstGeom prst="roundRect">
            <a:avLst>
              <a:gd name="adj" fmla="val 181228"/>
            </a:avLst>
          </a:prstGeom>
          <a:solidFill>
            <a:srgbClr val="98CB4F"/>
          </a:solidFill>
          <a:ln/>
        </p:spPr>
      </p:sp>
      <p:sp>
        <p:nvSpPr>
          <p:cNvPr id="23" name="Text 21"/>
          <p:cNvSpPr/>
          <p:nvPr/>
        </p:nvSpPr>
        <p:spPr>
          <a:xfrm>
            <a:off x="7822883" y="5852160"/>
            <a:ext cx="2301478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Qualidade de Rodagem</a:t>
            </a:r>
            <a:endParaRPr lang="en-US" sz="1800" dirty="0"/>
          </a:p>
        </p:txBody>
      </p:sp>
      <p:sp>
        <p:nvSpPr>
          <p:cNvPr id="24" name="Text 22"/>
          <p:cNvSpPr/>
          <p:nvPr/>
        </p:nvSpPr>
        <p:spPr>
          <a:xfrm>
            <a:off x="7822883" y="6259354"/>
            <a:ext cx="5815132" cy="607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superfície lisa e uniforme melhora a segurança e o conforto para todos os tipos de veículos</a:t>
            </a:r>
            <a:endParaRPr lang="en-US" sz="1800" dirty="0"/>
          </a:p>
        </p:txBody>
      </p:sp>
      <p:pic>
        <p:nvPicPr>
          <p:cNvPr id="2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26045" y="226576"/>
            <a:ext cx="1277779" cy="566499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13768268" y="7588925"/>
            <a:ext cx="635556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19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2173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Contexto do Projeto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793790" y="1650563"/>
            <a:ext cx="7140773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900"/>
              </a:lnSpc>
              <a:buNone/>
            </a:pPr>
            <a:r>
              <a:rPr lang="en-US" sz="47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Compreender a Dimensão do Desafio</a:t>
            </a:r>
            <a:endParaRPr lang="en-US" sz="4700" dirty="0"/>
          </a:p>
        </p:txBody>
      </p:sp>
      <p:sp>
        <p:nvSpPr>
          <p:cNvPr id="4" name="Text 2"/>
          <p:cNvSpPr/>
          <p:nvPr/>
        </p:nvSpPr>
        <p:spPr>
          <a:xfrm>
            <a:off x="1107043" y="2831306"/>
            <a:ext cx="3550325" cy="795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~400km</a:t>
            </a:r>
            <a:endParaRPr lang="en-US" sz="6250" dirty="0"/>
          </a:p>
        </p:txBody>
      </p:sp>
      <p:sp>
        <p:nvSpPr>
          <p:cNvPr id="5" name="Text 3"/>
          <p:cNvSpPr/>
          <p:nvPr/>
        </p:nvSpPr>
        <p:spPr>
          <a:xfrm>
            <a:off x="1376005" y="3900607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Rede Viária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793790" y="4399955"/>
            <a:ext cx="4176951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Predominantemente rural, com percursos de baixa densidade em todo o município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5539978" y="2831306"/>
            <a:ext cx="3550325" cy="795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323km²</a:t>
            </a:r>
            <a:endParaRPr lang="en-US" sz="6250" dirty="0"/>
          </a:p>
        </p:txBody>
      </p:sp>
      <p:sp>
        <p:nvSpPr>
          <p:cNvPr id="8" name="Text 6"/>
          <p:cNvSpPr/>
          <p:nvPr/>
        </p:nvSpPr>
        <p:spPr>
          <a:xfrm>
            <a:off x="5808940" y="3900607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Área Total</a:t>
            </a:r>
            <a:endParaRPr lang="en-US" sz="2350" dirty="0"/>
          </a:p>
        </p:txBody>
      </p:sp>
      <p:sp>
        <p:nvSpPr>
          <p:cNvPr id="9" name="Text 7"/>
          <p:cNvSpPr/>
          <p:nvPr/>
        </p:nvSpPr>
        <p:spPr>
          <a:xfrm>
            <a:off x="5226725" y="4399955"/>
            <a:ext cx="4176951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Assentamentos dispersos que exigem uma ampla cobertura viária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9972913" y="2831306"/>
            <a:ext cx="3550325" cy="795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3</a:t>
            </a:r>
            <a:endParaRPr lang="en-US" sz="6250" dirty="0"/>
          </a:p>
        </p:txBody>
      </p:sp>
      <p:sp>
        <p:nvSpPr>
          <p:cNvPr id="11" name="Text 9"/>
          <p:cNvSpPr/>
          <p:nvPr/>
        </p:nvSpPr>
        <p:spPr>
          <a:xfrm>
            <a:off x="10241875" y="3900607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Tipos de Via</a:t>
            </a:r>
            <a:endParaRPr lang="en-US" sz="2350" dirty="0"/>
          </a:p>
        </p:txBody>
      </p:sp>
      <p:sp>
        <p:nvSpPr>
          <p:cNvPr id="12" name="Text 10"/>
          <p:cNvSpPr/>
          <p:nvPr/>
        </p:nvSpPr>
        <p:spPr>
          <a:xfrm>
            <a:off x="9659660" y="4399955"/>
            <a:ext cx="4176951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Asfalto degradado, caminhos em tout-venant sem revestimento e zonas de transição mistas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793790" y="5700117"/>
            <a:ext cx="13042821" cy="1337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3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rede apresenta um amplo espectro de modos de falha estrutural — desde pavimentos betuminosos remendados até estradas totalmente não ligadas — exigindo, cada caso, uma resposta de engenharia adaptada e economicamente eficiente.</a:t>
            </a:r>
            <a:endParaRPr lang="en-US" sz="235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24736" y="226814"/>
            <a:ext cx="1278850" cy="566976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3977342" y="7572375"/>
            <a:ext cx="426244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40249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Matriz de Aplicação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93790" y="1635562"/>
            <a:ext cx="9422963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Soluções de Tratamento para Vários Tipos de Estrada</a:t>
            </a:r>
            <a:endParaRPr lang="en-US" sz="4150" dirty="0"/>
          </a:p>
        </p:txBody>
      </p:sp>
      <p:sp>
        <p:nvSpPr>
          <p:cNvPr id="4" name="Shape 2"/>
          <p:cNvSpPr/>
          <p:nvPr/>
        </p:nvSpPr>
        <p:spPr>
          <a:xfrm>
            <a:off x="793790" y="2539246"/>
            <a:ext cx="13042821" cy="3726418"/>
          </a:xfrm>
          <a:prstGeom prst="roundRect">
            <a:avLst>
              <a:gd name="adj" fmla="val 513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2546866"/>
            <a:ext cx="13027581" cy="50411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801648" y="2546866"/>
            <a:ext cx="4298990" cy="504111"/>
          </a:xfrm>
          <a:prstGeom prst="roundRect">
            <a:avLst>
              <a:gd name="adj" fmla="val 37965"/>
            </a:avLst>
          </a:prstGeom>
          <a:solidFill>
            <a:srgbClr val="98CB4F"/>
          </a:solidFill>
          <a:ln/>
        </p:spPr>
      </p:sp>
      <p:sp>
        <p:nvSpPr>
          <p:cNvPr id="7" name="Text 5"/>
          <p:cNvSpPr/>
          <p:nvPr/>
        </p:nvSpPr>
        <p:spPr>
          <a:xfrm>
            <a:off x="1014293" y="2650093"/>
            <a:ext cx="386988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Tipo de Estrada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5100638" y="2546866"/>
            <a:ext cx="4298990" cy="504111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9" name="Text 7"/>
          <p:cNvSpPr/>
          <p:nvPr/>
        </p:nvSpPr>
        <p:spPr>
          <a:xfrm>
            <a:off x="5317093" y="2650093"/>
            <a:ext cx="386607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Estado</a:t>
            </a:r>
            <a:endParaRPr lang="en-US" sz="1650" dirty="0"/>
          </a:p>
        </p:txBody>
      </p:sp>
      <p:sp>
        <p:nvSpPr>
          <p:cNvPr id="10" name="Shape 8"/>
          <p:cNvSpPr/>
          <p:nvPr/>
        </p:nvSpPr>
        <p:spPr>
          <a:xfrm>
            <a:off x="9399627" y="2546866"/>
            <a:ext cx="4429363" cy="504111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11" name="Text 9"/>
          <p:cNvSpPr/>
          <p:nvPr/>
        </p:nvSpPr>
        <p:spPr>
          <a:xfrm>
            <a:off x="9616083" y="2650093"/>
            <a:ext cx="400026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Solução EBS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801410" y="3050977"/>
            <a:ext cx="13027581" cy="80176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801648" y="3050977"/>
            <a:ext cx="4298990" cy="801767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14" name="Text 12"/>
          <p:cNvSpPr/>
          <p:nvPr/>
        </p:nvSpPr>
        <p:spPr>
          <a:xfrm>
            <a:off x="1014293" y="3154204"/>
            <a:ext cx="386988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Estradas de Saibro / Não Pavimentadas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5100638" y="3050977"/>
            <a:ext cx="4298990" cy="801767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16" name="Text 14"/>
          <p:cNvSpPr/>
          <p:nvPr/>
        </p:nvSpPr>
        <p:spPr>
          <a:xfrm>
            <a:off x="5317093" y="3154204"/>
            <a:ext cx="386607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Não ligadas, poeirentas, propensas à erosão</a:t>
            </a:r>
            <a:endParaRPr lang="en-US" sz="1650" dirty="0"/>
          </a:p>
        </p:txBody>
      </p:sp>
      <p:sp>
        <p:nvSpPr>
          <p:cNvPr id="17" name="Shape 15"/>
          <p:cNvSpPr/>
          <p:nvPr/>
        </p:nvSpPr>
        <p:spPr>
          <a:xfrm>
            <a:off x="9399627" y="3050977"/>
            <a:ext cx="4429363" cy="801767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18" name="Text 16"/>
          <p:cNvSpPr/>
          <p:nvPr/>
        </p:nvSpPr>
        <p:spPr>
          <a:xfrm>
            <a:off x="9616083" y="3154204"/>
            <a:ext cx="4000262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Estabilização in situ integral + selagem superficial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801410" y="3852743"/>
            <a:ext cx="13027581" cy="8017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0" name="Shape 18"/>
          <p:cNvSpPr/>
          <p:nvPr/>
        </p:nvSpPr>
        <p:spPr>
          <a:xfrm>
            <a:off x="801648" y="3852743"/>
            <a:ext cx="4298990" cy="801767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21" name="Text 19"/>
          <p:cNvSpPr/>
          <p:nvPr/>
        </p:nvSpPr>
        <p:spPr>
          <a:xfrm>
            <a:off x="1014293" y="3955971"/>
            <a:ext cx="386988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Asfalto Degradado</a:t>
            </a:r>
            <a:endParaRPr lang="en-US" sz="1650" dirty="0"/>
          </a:p>
        </p:txBody>
      </p:sp>
      <p:sp>
        <p:nvSpPr>
          <p:cNvPr id="22" name="Shape 20"/>
          <p:cNvSpPr/>
          <p:nvPr/>
        </p:nvSpPr>
        <p:spPr>
          <a:xfrm>
            <a:off x="5100638" y="3852743"/>
            <a:ext cx="4298990" cy="801767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23" name="Text 21"/>
          <p:cNvSpPr/>
          <p:nvPr/>
        </p:nvSpPr>
        <p:spPr>
          <a:xfrm>
            <a:off x="5317093" y="3955971"/>
            <a:ext cx="386607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Remendado, fissuração estrutural, deformações permanentes</a:t>
            </a:r>
            <a:endParaRPr lang="en-US" sz="1650" dirty="0"/>
          </a:p>
        </p:txBody>
      </p:sp>
      <p:sp>
        <p:nvSpPr>
          <p:cNvPr id="24" name="Shape 22"/>
          <p:cNvSpPr/>
          <p:nvPr/>
        </p:nvSpPr>
        <p:spPr>
          <a:xfrm>
            <a:off x="9399627" y="3852743"/>
            <a:ext cx="4429363" cy="801767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25" name="Text 23"/>
          <p:cNvSpPr/>
          <p:nvPr/>
        </p:nvSpPr>
        <p:spPr>
          <a:xfrm>
            <a:off x="9616083" y="3955971"/>
            <a:ext cx="4000262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Reciclagem a frio (CIR/FDR) + estabilização EBS</a:t>
            </a:r>
            <a:endParaRPr lang="en-US" sz="1650" dirty="0"/>
          </a:p>
        </p:txBody>
      </p:sp>
      <p:sp>
        <p:nvSpPr>
          <p:cNvPr id="26" name="Shape 24"/>
          <p:cNvSpPr/>
          <p:nvPr/>
        </p:nvSpPr>
        <p:spPr>
          <a:xfrm>
            <a:off x="801410" y="4654510"/>
            <a:ext cx="13027581" cy="80176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7" name="Shape 25"/>
          <p:cNvSpPr/>
          <p:nvPr/>
        </p:nvSpPr>
        <p:spPr>
          <a:xfrm>
            <a:off x="801648" y="4654510"/>
            <a:ext cx="4298990" cy="801767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28" name="Text 26"/>
          <p:cNvSpPr/>
          <p:nvPr/>
        </p:nvSpPr>
        <p:spPr>
          <a:xfrm>
            <a:off x="1014293" y="4757738"/>
            <a:ext cx="386988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Zonas de Transição Mistas</a:t>
            </a:r>
            <a:endParaRPr lang="en-US" sz="1650" dirty="0"/>
          </a:p>
        </p:txBody>
      </p:sp>
      <p:sp>
        <p:nvSpPr>
          <p:cNvPr id="29" name="Shape 27"/>
          <p:cNvSpPr/>
          <p:nvPr/>
        </p:nvSpPr>
        <p:spPr>
          <a:xfrm>
            <a:off x="5100638" y="4654510"/>
            <a:ext cx="4298990" cy="801767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30" name="Text 28"/>
          <p:cNvSpPr/>
          <p:nvPr/>
        </p:nvSpPr>
        <p:spPr>
          <a:xfrm>
            <a:off x="5317093" y="4757738"/>
            <a:ext cx="386607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Secções parcialmente ligadas / parcialmente não ligadas</a:t>
            </a:r>
            <a:endParaRPr lang="en-US" sz="1650" dirty="0"/>
          </a:p>
        </p:txBody>
      </p:sp>
      <p:sp>
        <p:nvSpPr>
          <p:cNvPr id="31" name="Shape 29"/>
          <p:cNvSpPr/>
          <p:nvPr/>
        </p:nvSpPr>
        <p:spPr>
          <a:xfrm>
            <a:off x="9399627" y="4654510"/>
            <a:ext cx="4429363" cy="801767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32" name="Text 30"/>
          <p:cNvSpPr/>
          <p:nvPr/>
        </p:nvSpPr>
        <p:spPr>
          <a:xfrm>
            <a:off x="9616083" y="4757738"/>
            <a:ext cx="4000262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Tratamento híbrido — adaptado a cada zona</a:t>
            </a:r>
            <a:endParaRPr lang="en-US" sz="1650" dirty="0"/>
          </a:p>
        </p:txBody>
      </p:sp>
      <p:sp>
        <p:nvSpPr>
          <p:cNvPr id="33" name="Shape 31"/>
          <p:cNvSpPr/>
          <p:nvPr/>
        </p:nvSpPr>
        <p:spPr>
          <a:xfrm>
            <a:off x="801410" y="5456277"/>
            <a:ext cx="13027581" cy="8017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4" name="Shape 32"/>
          <p:cNvSpPr/>
          <p:nvPr/>
        </p:nvSpPr>
        <p:spPr>
          <a:xfrm>
            <a:off x="801648" y="5456277"/>
            <a:ext cx="4298990" cy="801767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35" name="Text 33"/>
          <p:cNvSpPr/>
          <p:nvPr/>
        </p:nvSpPr>
        <p:spPr>
          <a:xfrm>
            <a:off x="1014293" y="5559504"/>
            <a:ext cx="386988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Apenas Selagem Superficial</a:t>
            </a:r>
            <a:endParaRPr lang="en-US" sz="1650" dirty="0"/>
          </a:p>
        </p:txBody>
      </p:sp>
      <p:sp>
        <p:nvSpPr>
          <p:cNvPr id="36" name="Shape 34"/>
          <p:cNvSpPr/>
          <p:nvPr/>
        </p:nvSpPr>
        <p:spPr>
          <a:xfrm>
            <a:off x="5100638" y="5456277"/>
            <a:ext cx="4298990" cy="801767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37" name="Text 35"/>
          <p:cNvSpPr/>
          <p:nvPr/>
        </p:nvSpPr>
        <p:spPr>
          <a:xfrm>
            <a:off x="5317093" y="5559504"/>
            <a:ext cx="386607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Estruturalmente íntegro, mas com superfície exposta</a:t>
            </a:r>
            <a:endParaRPr lang="en-US" sz="1650" dirty="0"/>
          </a:p>
        </p:txBody>
      </p:sp>
      <p:sp>
        <p:nvSpPr>
          <p:cNvPr id="38" name="Shape 36"/>
          <p:cNvSpPr/>
          <p:nvPr/>
        </p:nvSpPr>
        <p:spPr>
          <a:xfrm>
            <a:off x="9399627" y="5456277"/>
            <a:ext cx="4429363" cy="801767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39" name="Text 37"/>
          <p:cNvSpPr/>
          <p:nvPr/>
        </p:nvSpPr>
        <p:spPr>
          <a:xfrm>
            <a:off x="9616083" y="5559504"/>
            <a:ext cx="4000262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Aplicação de selagem EBS — renovação rápida e de baixo custo</a:t>
            </a:r>
            <a:endParaRPr lang="en-US" sz="1650" dirty="0"/>
          </a:p>
        </p:txBody>
      </p:sp>
      <p:sp>
        <p:nvSpPr>
          <p:cNvPr id="40" name="Text 38"/>
          <p:cNvSpPr/>
          <p:nvPr/>
        </p:nvSpPr>
        <p:spPr>
          <a:xfrm>
            <a:off x="793790" y="6444972"/>
            <a:ext cx="13042821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0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Cada tipo de estrada recebe uma solução calibrada para o seu modo de degradação específico e para a sua exigência estrutural, assegurando um desempenho óptimo por euro investido.</a:t>
            </a:r>
            <a:endParaRPr lang="en-US" sz="2050" dirty="0"/>
          </a:p>
        </p:txBody>
      </p:sp>
      <p:pic>
        <p:nvPicPr>
          <p:cNvPr id="4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24736" y="226814"/>
            <a:ext cx="1278850" cy="566976"/>
          </a:xfrm>
          <a:prstGeom prst="rect">
            <a:avLst/>
          </a:prstGeom>
        </p:spPr>
      </p:pic>
      <p:sp>
        <p:nvSpPr>
          <p:cNvPr id="42" name="Text 39"/>
          <p:cNvSpPr/>
          <p:nvPr/>
        </p:nvSpPr>
        <p:spPr>
          <a:xfrm>
            <a:off x="13822204" y="7580352"/>
            <a:ext cx="581382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5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</a:t>
            </a:r>
            <a:endParaRPr lang="en-US" sz="15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6959" y="1073944"/>
            <a:ext cx="4911209" cy="479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50"/>
              </a:lnSpc>
              <a:buNone/>
            </a:pPr>
            <a:r>
              <a:rPr lang="en-US" sz="30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Resultados de Desempenho Estrutural</a:t>
            </a:r>
            <a:endParaRPr lang="en-US" sz="30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6959" y="1677472"/>
            <a:ext cx="383262" cy="3832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46959" y="2164318"/>
            <a:ext cx="7822883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Aumento do CBR</a:t>
            </a:r>
            <a:endParaRPr lang="en-US" sz="1500" dirty="0"/>
          </a:p>
        </p:txBody>
      </p:sp>
      <p:sp>
        <p:nvSpPr>
          <p:cNvPr id="6" name="Text 2"/>
          <p:cNvSpPr/>
          <p:nvPr/>
        </p:nvSpPr>
        <p:spPr>
          <a:xfrm>
            <a:off x="6146959" y="2450187"/>
            <a:ext cx="7822883" cy="472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capacidade de carga melhora em </a:t>
            </a:r>
            <a:pPr algn="l" indent="0" marL="0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3–5×</a:t>
            </a:r>
            <a:pPr algn="l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em comparação com material granular não tratado</a:t>
            </a:r>
            <a:endParaRPr lang="en-US" sz="15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6959" y="3088481"/>
            <a:ext cx="383262" cy="38326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46959" y="3575328"/>
            <a:ext cx="7822883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Resistência à Fadiga</a:t>
            </a:r>
            <a:endParaRPr lang="en-US" sz="1500" dirty="0"/>
          </a:p>
        </p:txBody>
      </p:sp>
      <p:sp>
        <p:nvSpPr>
          <p:cNvPr id="9" name="Text 4"/>
          <p:cNvSpPr/>
          <p:nvPr/>
        </p:nvSpPr>
        <p:spPr>
          <a:xfrm>
            <a:off x="6146959" y="3861197"/>
            <a:ext cx="7822883" cy="472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camada ligada distribui cargas repetidas por eixo sem deformação progressiva nem fissuração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6959" y="4499491"/>
            <a:ext cx="383262" cy="38326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46959" y="4986338"/>
            <a:ext cx="7822883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Distribuição Homogénea</a:t>
            </a:r>
            <a:endParaRPr lang="en-US" sz="1500" dirty="0"/>
          </a:p>
        </p:txBody>
      </p:sp>
      <p:sp>
        <p:nvSpPr>
          <p:cNvPr id="12" name="Text 6"/>
          <p:cNvSpPr/>
          <p:nvPr/>
        </p:nvSpPr>
        <p:spPr>
          <a:xfrm>
            <a:off x="6146959" y="5272207"/>
            <a:ext cx="7822883" cy="472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camada estrutural uniforme elimina assentamentos diferenciais e pontos fracos localizados</a:t>
            </a:r>
            <a:endParaRPr lang="en-US" sz="15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6959" y="5910501"/>
            <a:ext cx="383262" cy="38326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46959" y="6397347"/>
            <a:ext cx="7822883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Deformação Reduzida</a:t>
            </a:r>
            <a:endParaRPr lang="en-US" sz="1500" dirty="0"/>
          </a:p>
        </p:txBody>
      </p:sp>
      <p:sp>
        <p:nvSpPr>
          <p:cNvPr id="15" name="Text 8"/>
          <p:cNvSpPr/>
          <p:nvPr/>
        </p:nvSpPr>
        <p:spPr>
          <a:xfrm>
            <a:off x="6146959" y="6683216"/>
            <a:ext cx="7822883" cy="472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formação de sulcos e a deflexão permanente sob carga são significativamente reduzidas ao longo da vida útil de projeto</a:t>
            </a:r>
            <a:endParaRPr lang="en-US" sz="1500" dirty="0"/>
          </a:p>
        </p:txBody>
      </p:sp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77624" y="188714"/>
            <a:ext cx="1064062" cy="471726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13912691" y="7703225"/>
            <a:ext cx="528995" cy="203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21</a:t>
            </a:r>
            <a:endParaRPr lang="en-US" sz="13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75291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Eficiência na Construção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6280190" y="1970603"/>
            <a:ext cx="7420213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Entrega Mais Rápida, Menor Complexidade</a:t>
            </a:r>
            <a:endParaRPr lang="en-US" sz="4150" dirty="0"/>
          </a:p>
        </p:txBody>
      </p:sp>
      <p:sp>
        <p:nvSpPr>
          <p:cNvPr id="5" name="Shape 2"/>
          <p:cNvSpPr/>
          <p:nvPr/>
        </p:nvSpPr>
        <p:spPr>
          <a:xfrm>
            <a:off x="6280190" y="2874288"/>
            <a:ext cx="3698438" cy="2356723"/>
          </a:xfrm>
          <a:prstGeom prst="roundRect">
            <a:avLst>
              <a:gd name="adj" fmla="val 8121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00455" y="3094553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Sem Transporte de Materiais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6500455" y="3522464"/>
            <a:ext cx="3257907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Todos os materiais de tratamento são obtidos in situ — elimina movimentos de camiões pesados em estradas rurais estreitas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10138053" y="2874288"/>
            <a:ext cx="3698558" cy="2356723"/>
          </a:xfrm>
          <a:prstGeom prst="roundRect">
            <a:avLst>
              <a:gd name="adj" fmla="val 8121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58318" y="3094553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Programa Acelerado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10358318" y="3522464"/>
            <a:ext cx="3258026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Taxas de construção significativamente mais rápidas por dia em comparação com a aplicação e cura de asfalto convencional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6280190" y="5390436"/>
            <a:ext cx="7556421" cy="1463754"/>
          </a:xfrm>
          <a:prstGeom prst="roundRect">
            <a:avLst>
              <a:gd name="adj" fmla="val 13075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00455" y="5610701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Frota Compacta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6500455" y="6038612"/>
            <a:ext cx="7115889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São საჭირო menos máquinas, mais simples — adaptáveis a equipamentos localmente disponíveis na região do Algarve</a:t>
            </a:r>
            <a:endParaRPr lang="en-US" sz="1650" dirty="0"/>
          </a:p>
        </p:txBody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4736" y="226814"/>
            <a:ext cx="1278850" cy="566976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13822204" y="7580352"/>
            <a:ext cx="581382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5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22</a:t>
            </a:r>
            <a:endParaRPr lang="en-US" sz="15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8179" y="1049774"/>
            <a:ext cx="3102650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Requisitos de Equipamento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68179" y="1471493"/>
            <a:ext cx="5873591" cy="484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Uma Frota de Equipamento Compacta e Prática</a:t>
            </a:r>
            <a:endParaRPr lang="en-US" sz="3050" dirty="0"/>
          </a:p>
        </p:txBody>
      </p:sp>
      <p:sp>
        <p:nvSpPr>
          <p:cNvPr id="4" name="Text 2"/>
          <p:cNvSpPr/>
          <p:nvPr/>
        </p:nvSpPr>
        <p:spPr>
          <a:xfrm>
            <a:off x="668179" y="2083475"/>
            <a:ext cx="13294043" cy="480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frota é intencionalmente compacta e adaptável — equipamento disponível localmente no Algarve pode ser utilizado como substituto quando necessário.</a:t>
            </a:r>
            <a:endParaRPr lang="en-US" sz="15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5749" y="3075384"/>
            <a:ext cx="3422690" cy="1925241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581" y="2754511"/>
            <a:ext cx="3422690" cy="2566988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668179" y="5745123"/>
            <a:ext cx="3259931" cy="1434703"/>
          </a:xfrm>
          <a:prstGeom prst="roundRect">
            <a:avLst>
              <a:gd name="adj" fmla="val 7648"/>
            </a:avLst>
          </a:prstGeom>
          <a:solidFill>
            <a:srgbClr val="FFFFFF"/>
          </a:solidFill>
          <a:ln/>
        </p:spPr>
      </p:sp>
      <p:sp>
        <p:nvSpPr>
          <p:cNvPr id="8" name="Shape 4"/>
          <p:cNvSpPr/>
          <p:nvPr/>
        </p:nvSpPr>
        <p:spPr>
          <a:xfrm>
            <a:off x="668179" y="5722263"/>
            <a:ext cx="3259931" cy="91440"/>
          </a:xfrm>
          <a:prstGeom prst="roundRect">
            <a:avLst>
              <a:gd name="adj" fmla="val 152694"/>
            </a:avLst>
          </a:prstGeom>
          <a:solidFill>
            <a:srgbClr val="98CB4F"/>
          </a:solidFill>
          <a:ln/>
        </p:spPr>
      </p:sp>
      <p:sp>
        <p:nvSpPr>
          <p:cNvPr id="9" name="Shape 5"/>
          <p:cNvSpPr/>
          <p:nvPr/>
        </p:nvSpPr>
        <p:spPr>
          <a:xfrm>
            <a:off x="2065496" y="5512475"/>
            <a:ext cx="465296" cy="465296"/>
          </a:xfrm>
          <a:prstGeom prst="roundRect">
            <a:avLst>
              <a:gd name="adj" fmla="val 196520"/>
            </a:avLst>
          </a:prstGeom>
          <a:solidFill>
            <a:srgbClr val="98CB4F"/>
          </a:solidFill>
          <a:ln/>
        </p:spPr>
      </p:sp>
      <p:sp>
        <p:nvSpPr>
          <p:cNvPr id="10" name="Text 6"/>
          <p:cNvSpPr/>
          <p:nvPr/>
        </p:nvSpPr>
        <p:spPr>
          <a:xfrm>
            <a:off x="2205038" y="5628799"/>
            <a:ext cx="186095" cy="232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1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846058" y="6132909"/>
            <a:ext cx="1939171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Recicladora / Estabilizadora</a:t>
            </a:r>
            <a:endParaRPr lang="en-US" sz="1500" dirty="0"/>
          </a:p>
        </p:txBody>
      </p:sp>
      <p:sp>
        <p:nvSpPr>
          <p:cNvPr id="12" name="Text 8"/>
          <p:cNvSpPr/>
          <p:nvPr/>
        </p:nvSpPr>
        <p:spPr>
          <a:xfrm>
            <a:off x="846058" y="6426160"/>
            <a:ext cx="2904173" cy="575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Reciclador ou Road Recycler rebocado — desagrega e mistura numa única passagem</a:t>
            </a:r>
            <a:endParaRPr lang="en-US" sz="1200" dirty="0"/>
          </a:p>
        </p:txBody>
      </p:sp>
      <p:sp>
        <p:nvSpPr>
          <p:cNvPr id="13" name="Shape 9"/>
          <p:cNvSpPr/>
          <p:nvPr/>
        </p:nvSpPr>
        <p:spPr>
          <a:xfrm>
            <a:off x="4012883" y="5745123"/>
            <a:ext cx="3259931" cy="1434703"/>
          </a:xfrm>
          <a:prstGeom prst="roundRect">
            <a:avLst>
              <a:gd name="adj" fmla="val 7648"/>
            </a:avLst>
          </a:prstGeom>
          <a:solidFill>
            <a:srgbClr val="FFFFFF"/>
          </a:solidFill>
          <a:ln/>
        </p:spPr>
      </p:sp>
      <p:sp>
        <p:nvSpPr>
          <p:cNvPr id="14" name="Shape 10"/>
          <p:cNvSpPr/>
          <p:nvPr/>
        </p:nvSpPr>
        <p:spPr>
          <a:xfrm>
            <a:off x="4012883" y="5722263"/>
            <a:ext cx="3259931" cy="91440"/>
          </a:xfrm>
          <a:prstGeom prst="roundRect">
            <a:avLst>
              <a:gd name="adj" fmla="val 152694"/>
            </a:avLst>
          </a:prstGeom>
          <a:solidFill>
            <a:srgbClr val="98CB4F"/>
          </a:solidFill>
          <a:ln/>
        </p:spPr>
      </p:sp>
      <p:sp>
        <p:nvSpPr>
          <p:cNvPr id="15" name="Shape 11"/>
          <p:cNvSpPr/>
          <p:nvPr/>
        </p:nvSpPr>
        <p:spPr>
          <a:xfrm>
            <a:off x="5410200" y="5512475"/>
            <a:ext cx="465296" cy="465296"/>
          </a:xfrm>
          <a:prstGeom prst="roundRect">
            <a:avLst>
              <a:gd name="adj" fmla="val 196520"/>
            </a:avLst>
          </a:prstGeom>
          <a:solidFill>
            <a:srgbClr val="98CB4F"/>
          </a:solidFill>
          <a:ln/>
        </p:spPr>
      </p:sp>
      <p:sp>
        <p:nvSpPr>
          <p:cNvPr id="16" name="Text 12"/>
          <p:cNvSpPr/>
          <p:nvPr/>
        </p:nvSpPr>
        <p:spPr>
          <a:xfrm>
            <a:off x="5549741" y="5628799"/>
            <a:ext cx="186095" cy="232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2</a:t>
            </a:r>
            <a:endParaRPr lang="en-US" sz="1450" dirty="0"/>
          </a:p>
        </p:txBody>
      </p:sp>
      <p:sp>
        <p:nvSpPr>
          <p:cNvPr id="17" name="Text 13"/>
          <p:cNvSpPr/>
          <p:nvPr/>
        </p:nvSpPr>
        <p:spPr>
          <a:xfrm>
            <a:off x="4190762" y="6132909"/>
            <a:ext cx="1939171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Motoniveladora</a:t>
            </a:r>
            <a:endParaRPr lang="en-US" sz="1500" dirty="0"/>
          </a:p>
        </p:txBody>
      </p:sp>
      <p:sp>
        <p:nvSpPr>
          <p:cNvPr id="18" name="Text 14"/>
          <p:cNvSpPr/>
          <p:nvPr/>
        </p:nvSpPr>
        <p:spPr>
          <a:xfrm>
            <a:off x="4190762" y="6426160"/>
            <a:ext cx="2904173" cy="575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Perfil final e estabelecimento da inclinação transversal antes da compactação</a:t>
            </a:r>
            <a:endParaRPr lang="en-US" sz="1200" dirty="0"/>
          </a:p>
        </p:txBody>
      </p:sp>
      <p:sp>
        <p:nvSpPr>
          <p:cNvPr id="19" name="Shape 15"/>
          <p:cNvSpPr/>
          <p:nvPr/>
        </p:nvSpPr>
        <p:spPr>
          <a:xfrm>
            <a:off x="7357586" y="5745123"/>
            <a:ext cx="3259931" cy="1434703"/>
          </a:xfrm>
          <a:prstGeom prst="roundRect">
            <a:avLst>
              <a:gd name="adj" fmla="val 7648"/>
            </a:avLst>
          </a:prstGeom>
          <a:solidFill>
            <a:srgbClr val="FFFFFF"/>
          </a:solidFill>
          <a:ln/>
        </p:spPr>
      </p:sp>
      <p:sp>
        <p:nvSpPr>
          <p:cNvPr id="20" name="Shape 16"/>
          <p:cNvSpPr/>
          <p:nvPr/>
        </p:nvSpPr>
        <p:spPr>
          <a:xfrm>
            <a:off x="7357586" y="5722263"/>
            <a:ext cx="3259931" cy="91440"/>
          </a:xfrm>
          <a:prstGeom prst="roundRect">
            <a:avLst>
              <a:gd name="adj" fmla="val 152694"/>
            </a:avLst>
          </a:prstGeom>
          <a:solidFill>
            <a:srgbClr val="98CB4F"/>
          </a:solidFill>
          <a:ln/>
        </p:spPr>
      </p:sp>
      <p:sp>
        <p:nvSpPr>
          <p:cNvPr id="21" name="Shape 17"/>
          <p:cNvSpPr/>
          <p:nvPr/>
        </p:nvSpPr>
        <p:spPr>
          <a:xfrm>
            <a:off x="8754904" y="5512475"/>
            <a:ext cx="465296" cy="465296"/>
          </a:xfrm>
          <a:prstGeom prst="roundRect">
            <a:avLst>
              <a:gd name="adj" fmla="val 196520"/>
            </a:avLst>
          </a:prstGeom>
          <a:solidFill>
            <a:srgbClr val="98CB4F"/>
          </a:solidFill>
          <a:ln/>
        </p:spPr>
      </p:sp>
      <p:sp>
        <p:nvSpPr>
          <p:cNvPr id="22" name="Text 18"/>
          <p:cNvSpPr/>
          <p:nvPr/>
        </p:nvSpPr>
        <p:spPr>
          <a:xfrm>
            <a:off x="8894445" y="5628799"/>
            <a:ext cx="186095" cy="232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3</a:t>
            </a:r>
            <a:endParaRPr lang="en-US" sz="1450" dirty="0"/>
          </a:p>
        </p:txBody>
      </p:sp>
      <p:sp>
        <p:nvSpPr>
          <p:cNvPr id="23" name="Text 19"/>
          <p:cNvSpPr/>
          <p:nvPr/>
        </p:nvSpPr>
        <p:spPr>
          <a:xfrm>
            <a:off x="7535466" y="6132909"/>
            <a:ext cx="1939171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Cisterna de Água</a:t>
            </a:r>
            <a:endParaRPr lang="en-US" sz="1500" dirty="0"/>
          </a:p>
        </p:txBody>
      </p:sp>
      <p:sp>
        <p:nvSpPr>
          <p:cNvPr id="24" name="Text 20"/>
          <p:cNvSpPr/>
          <p:nvPr/>
        </p:nvSpPr>
        <p:spPr>
          <a:xfrm>
            <a:off x="7535466" y="6426160"/>
            <a:ext cx="2904173" cy="575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Condicionamento da humidade do material tratado até ao teor ótimo de humidade para compactação</a:t>
            </a:r>
            <a:endParaRPr lang="en-US" sz="1200" dirty="0"/>
          </a:p>
        </p:txBody>
      </p:sp>
      <p:sp>
        <p:nvSpPr>
          <p:cNvPr id="25" name="Shape 21"/>
          <p:cNvSpPr/>
          <p:nvPr/>
        </p:nvSpPr>
        <p:spPr>
          <a:xfrm>
            <a:off x="10702290" y="5745123"/>
            <a:ext cx="3259931" cy="1434703"/>
          </a:xfrm>
          <a:prstGeom prst="roundRect">
            <a:avLst>
              <a:gd name="adj" fmla="val 7648"/>
            </a:avLst>
          </a:prstGeom>
          <a:solidFill>
            <a:srgbClr val="FFFFFF"/>
          </a:solidFill>
          <a:ln/>
        </p:spPr>
      </p:sp>
      <p:sp>
        <p:nvSpPr>
          <p:cNvPr id="26" name="Shape 22"/>
          <p:cNvSpPr/>
          <p:nvPr/>
        </p:nvSpPr>
        <p:spPr>
          <a:xfrm>
            <a:off x="10702290" y="5722263"/>
            <a:ext cx="3259931" cy="91440"/>
          </a:xfrm>
          <a:prstGeom prst="roundRect">
            <a:avLst>
              <a:gd name="adj" fmla="val 152694"/>
            </a:avLst>
          </a:prstGeom>
          <a:solidFill>
            <a:srgbClr val="98CB4F"/>
          </a:solidFill>
          <a:ln/>
        </p:spPr>
      </p:sp>
      <p:sp>
        <p:nvSpPr>
          <p:cNvPr id="27" name="Shape 23"/>
          <p:cNvSpPr/>
          <p:nvPr/>
        </p:nvSpPr>
        <p:spPr>
          <a:xfrm>
            <a:off x="12099608" y="5512475"/>
            <a:ext cx="465296" cy="465296"/>
          </a:xfrm>
          <a:prstGeom prst="roundRect">
            <a:avLst>
              <a:gd name="adj" fmla="val 196520"/>
            </a:avLst>
          </a:prstGeom>
          <a:solidFill>
            <a:srgbClr val="98CB4F"/>
          </a:solidFill>
          <a:ln/>
        </p:spPr>
      </p:sp>
      <p:sp>
        <p:nvSpPr>
          <p:cNvPr id="28" name="Text 24"/>
          <p:cNvSpPr/>
          <p:nvPr/>
        </p:nvSpPr>
        <p:spPr>
          <a:xfrm>
            <a:off x="12239149" y="5628799"/>
            <a:ext cx="186095" cy="232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4</a:t>
            </a:r>
            <a:endParaRPr lang="en-US" sz="1450" dirty="0"/>
          </a:p>
        </p:txBody>
      </p:sp>
      <p:sp>
        <p:nvSpPr>
          <p:cNvPr id="29" name="Text 25"/>
          <p:cNvSpPr/>
          <p:nvPr/>
        </p:nvSpPr>
        <p:spPr>
          <a:xfrm>
            <a:off x="10880169" y="6132909"/>
            <a:ext cx="1939171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Rolo Compactador</a:t>
            </a:r>
            <a:endParaRPr lang="en-US" sz="1500" dirty="0"/>
          </a:p>
        </p:txBody>
      </p:sp>
      <p:sp>
        <p:nvSpPr>
          <p:cNvPr id="30" name="Text 26"/>
          <p:cNvSpPr/>
          <p:nvPr/>
        </p:nvSpPr>
        <p:spPr>
          <a:xfrm>
            <a:off x="10880169" y="6426160"/>
            <a:ext cx="2904173" cy="575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Tambor padfoot para compactação inicial; tambor liso e PTR para acabamento final</a:t>
            </a:r>
            <a:endParaRPr lang="en-US" sz="1200" dirty="0"/>
          </a:p>
        </p:txBody>
      </p:sp>
      <p:pic>
        <p:nvPicPr>
          <p:cNvPr id="3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2861" y="190857"/>
            <a:ext cx="1076682" cy="477322"/>
          </a:xfrm>
          <a:prstGeom prst="rect">
            <a:avLst/>
          </a:prstGeom>
        </p:spPr>
      </p:pic>
      <p:sp>
        <p:nvSpPr>
          <p:cNvPr id="32" name="Text 27"/>
          <p:cNvSpPr/>
          <p:nvPr/>
        </p:nvSpPr>
        <p:spPr>
          <a:xfrm>
            <a:off x="13904238" y="7696676"/>
            <a:ext cx="535305" cy="206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23</a:t>
            </a:r>
            <a:endParaRPr lang="en-US" sz="13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24201"/>
            <a:ext cx="4277558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"Riscos de Engenharia e Mitigação"</a:t>
            </a:r>
            <a:endParaRPr lang="en-US" sz="2900" dirty="0"/>
          </a:p>
        </p:txBody>
      </p:sp>
      <p:sp>
        <p:nvSpPr>
          <p:cNvPr id="4" name="Shape 1"/>
          <p:cNvSpPr/>
          <p:nvPr/>
        </p:nvSpPr>
        <p:spPr>
          <a:xfrm>
            <a:off x="6280190" y="1864638"/>
            <a:ext cx="3718322" cy="2875359"/>
          </a:xfrm>
          <a:prstGeom prst="roundRect">
            <a:avLst>
              <a:gd name="adj" fmla="val 5769"/>
            </a:avLst>
          </a:prstGeom>
          <a:solidFill>
            <a:srgbClr val="E8F3D8"/>
          </a:solidFill>
          <a:ln w="7620">
            <a:solidFill>
              <a:srgbClr val="CED9BE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471999" y="2056448"/>
            <a:ext cx="552807" cy="552807"/>
          </a:xfrm>
          <a:prstGeom prst="roundRect">
            <a:avLst>
              <a:gd name="adj" fmla="val 16539381"/>
            </a:avLst>
          </a:prstGeom>
          <a:solidFill>
            <a:srgbClr val="98CB4F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042" y="2208371"/>
            <a:ext cx="248722" cy="24872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71999" y="2729032"/>
            <a:ext cx="2784634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Necessidade de Projeto de Drenagem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6471999" y="3088719"/>
            <a:ext cx="3334703" cy="1459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4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infraestrutura de drenagem adequada deve ser concebida e implementada em paralelo com o tratamento EBS, de forma a garantir o desempenho a longo prazo e evitar a acumulação de água.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10118288" y="1864638"/>
            <a:ext cx="3718322" cy="2875359"/>
          </a:xfrm>
          <a:prstGeom prst="roundRect">
            <a:avLst>
              <a:gd name="adj" fmla="val 5769"/>
            </a:avLst>
          </a:prstGeom>
          <a:solidFill>
            <a:srgbClr val="E8F3D8"/>
          </a:solidFill>
          <a:ln w="7620">
            <a:solidFill>
              <a:srgbClr val="CED9BE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10310098" y="2056448"/>
            <a:ext cx="552807" cy="552807"/>
          </a:xfrm>
          <a:prstGeom prst="roundRect">
            <a:avLst>
              <a:gd name="adj" fmla="val 16539381"/>
            </a:avLst>
          </a:prstGeom>
          <a:solidFill>
            <a:srgbClr val="98CB4F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2141" y="2208371"/>
            <a:ext cx="248722" cy="24872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10098" y="2729032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Considerações sobre Taludes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10310098" y="3088719"/>
            <a:ext cx="3334703" cy="1459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4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inclinação da via e a estabilidade dos aterros devem ser avaliadas previamente ao tratamento, para mitigar riscos de escoamento superficial e de movimento estrutural nas secções mais inclinadas.</a:t>
            </a:r>
            <a:endParaRPr lang="en-US" sz="1450" dirty="0"/>
          </a:p>
        </p:txBody>
      </p:sp>
      <p:sp>
        <p:nvSpPr>
          <p:cNvPr id="14" name="Shape 9"/>
          <p:cNvSpPr/>
          <p:nvPr/>
        </p:nvSpPr>
        <p:spPr>
          <a:xfrm>
            <a:off x="6280190" y="4859774"/>
            <a:ext cx="7556421" cy="2145625"/>
          </a:xfrm>
          <a:prstGeom prst="roundRect">
            <a:avLst>
              <a:gd name="adj" fmla="val 7731"/>
            </a:avLst>
          </a:prstGeom>
          <a:solidFill>
            <a:srgbClr val="E8F3D8"/>
          </a:solidFill>
          <a:ln w="7620">
            <a:solidFill>
              <a:srgbClr val="CED9BE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471999" y="5051584"/>
            <a:ext cx="552807" cy="552807"/>
          </a:xfrm>
          <a:prstGeom prst="roundRect">
            <a:avLst>
              <a:gd name="adj" fmla="val 16539381"/>
            </a:avLst>
          </a:prstGeom>
          <a:solidFill>
            <a:srgbClr val="98CB4F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4042" y="5203508"/>
            <a:ext cx="248722" cy="24872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471999" y="5724168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Variabilidade do Material</a:t>
            </a:r>
            <a:endParaRPr lang="en-US" sz="1800" dirty="0"/>
          </a:p>
        </p:txBody>
      </p:sp>
      <p:sp>
        <p:nvSpPr>
          <p:cNvPr id="18" name="Text 12"/>
          <p:cNvSpPr/>
          <p:nvPr/>
        </p:nvSpPr>
        <p:spPr>
          <a:xfrm>
            <a:off x="6471999" y="6083856"/>
            <a:ext cx="7172801" cy="729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4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composição in situ do solo e dos agregados varia ao longo da rede. A amostragem em núcleo e a caracterização dos materiais são essenciais para calibrar as taxas de aplicação de EBS e assegurar resultados consistentes.</a:t>
            </a:r>
            <a:endParaRPr lang="en-US" sz="1450" dirty="0"/>
          </a:p>
        </p:txBody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24736" y="226814"/>
            <a:ext cx="1278850" cy="566976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13767673" y="7588210"/>
            <a:ext cx="635913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24</a:t>
            </a:r>
            <a:endParaRPr lang="en-US" sz="15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5084" y="1352193"/>
            <a:ext cx="3134439" cy="391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Considerações do Terreno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675084" y="1778675"/>
            <a:ext cx="6144458" cy="489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0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Desempenho em Terreno Inclinado e Desafiador</a:t>
            </a:r>
            <a:endParaRPr lang="en-US" sz="30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6236" y="2865834"/>
            <a:ext cx="5315903" cy="354389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563219" y="2484834"/>
            <a:ext cx="4313992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Considerações de Engenharia para Estradas em Declive</a:t>
            </a: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9563219" y="2875955"/>
            <a:ext cx="4399598" cy="1243608"/>
          </a:xfrm>
          <a:prstGeom prst="roundRect">
            <a:avLst>
              <a:gd name="adj" fmla="val 11342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727525" y="3040261"/>
            <a:ext cx="1959054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Resistência à Erosão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9727525" y="3371612"/>
            <a:ext cx="4070985" cy="583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superfície estabilizada por ligante suporta escoamento concentrado sem erosão superficial nem formação de canais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9563219" y="4206121"/>
            <a:ext cx="4399598" cy="1243608"/>
          </a:xfrm>
          <a:prstGeom prst="roundRect">
            <a:avLst>
              <a:gd name="adj" fmla="val 11342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9727525" y="4370427"/>
            <a:ext cx="1959054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Estabilidade do Escoamento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9727525" y="4701778"/>
            <a:ext cx="4070985" cy="583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camada impermeável encaminha a água para os elementos de drenagem previstos, em vez de a deixar infiltrar-se na estrutura do pavimento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9563219" y="5536287"/>
            <a:ext cx="4399598" cy="1243608"/>
          </a:xfrm>
          <a:prstGeom prst="roundRect">
            <a:avLst>
              <a:gd name="adj" fmla="val 11342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727525" y="5700593"/>
            <a:ext cx="1959054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Integração da Drenagem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9727525" y="6031944"/>
            <a:ext cx="4070985" cy="583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tratamento com EBS é totalmente compatível com o projeto de drenagem lateral e a engenharia da pendente transversal</a:t>
            </a:r>
            <a:endParaRPr lang="en-US" sz="1200" dirty="0"/>
          </a:p>
        </p:txBody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9883" y="192881"/>
            <a:ext cx="1087636" cy="482203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13896737" y="7690723"/>
            <a:ext cx="540782" cy="209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25</a:t>
            </a:r>
            <a:endParaRPr lang="en-US" sz="13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2468" y="1116806"/>
            <a:ext cx="3215521" cy="401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Comparação Técnica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692468" y="1555194"/>
            <a:ext cx="4968002" cy="502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50"/>
              </a:lnSpc>
              <a:buNone/>
            </a:pPr>
            <a:r>
              <a:rPr lang="en-US" sz="31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Sistema EBS vs. Asfalto Convencional</a:t>
            </a:r>
            <a:endParaRPr lang="en-US" sz="31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468" y="2194322"/>
            <a:ext cx="7358063" cy="2313742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156" y="4879062"/>
            <a:ext cx="3468053" cy="1965127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6427827" y="4713089"/>
            <a:ext cx="7517606" cy="2297192"/>
          </a:xfrm>
          <a:prstGeom prst="roundRect">
            <a:avLst>
              <a:gd name="adj" fmla="val 629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6435447" y="4720709"/>
            <a:ext cx="7502366" cy="32599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8" name="Text 4"/>
          <p:cNvSpPr/>
          <p:nvPr/>
        </p:nvSpPr>
        <p:spPr>
          <a:xfrm>
            <a:off x="6596420" y="4782979"/>
            <a:ext cx="267557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Parâmetro</a:t>
            </a:r>
            <a:endParaRPr lang="en-US" sz="1250" dirty="0"/>
          </a:p>
        </p:txBody>
      </p:sp>
      <p:sp>
        <p:nvSpPr>
          <p:cNvPr id="9" name="Text 5"/>
          <p:cNvSpPr/>
          <p:nvPr/>
        </p:nvSpPr>
        <p:spPr>
          <a:xfrm>
            <a:off x="9601081" y="4782979"/>
            <a:ext cx="1921550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Asfalto</a:t>
            </a:r>
            <a:endParaRPr lang="en-US" sz="1250" dirty="0"/>
          </a:p>
        </p:txBody>
      </p:sp>
      <p:sp>
        <p:nvSpPr>
          <p:cNvPr id="10" name="Text 6"/>
          <p:cNvSpPr/>
          <p:nvPr/>
        </p:nvSpPr>
        <p:spPr>
          <a:xfrm>
            <a:off x="11851719" y="4782979"/>
            <a:ext cx="1925360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98CB4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Sistema EBS</a:t>
            </a:r>
            <a:endParaRPr lang="en-US" sz="1250" dirty="0"/>
          </a:p>
        </p:txBody>
      </p:sp>
      <p:sp>
        <p:nvSpPr>
          <p:cNvPr id="11" name="Shape 7"/>
          <p:cNvSpPr/>
          <p:nvPr/>
        </p:nvSpPr>
        <p:spPr>
          <a:xfrm>
            <a:off x="6435447" y="5046702"/>
            <a:ext cx="7502366" cy="32599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8"/>
          <p:cNvSpPr/>
          <p:nvPr/>
        </p:nvSpPr>
        <p:spPr>
          <a:xfrm>
            <a:off x="6596420" y="5108972"/>
            <a:ext cx="267557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Resistência à água</a:t>
            </a:r>
            <a:endParaRPr lang="en-US" sz="1250" dirty="0"/>
          </a:p>
        </p:txBody>
      </p:sp>
      <p:sp>
        <p:nvSpPr>
          <p:cNvPr id="13" name="Text 9"/>
          <p:cNvSpPr/>
          <p:nvPr/>
        </p:nvSpPr>
        <p:spPr>
          <a:xfrm>
            <a:off x="9601081" y="5108972"/>
            <a:ext cx="1921550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Baixa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11851719" y="5108972"/>
            <a:ext cx="1925360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Elevada</a:t>
            </a:r>
            <a:endParaRPr lang="en-US" sz="1250" dirty="0"/>
          </a:p>
        </p:txBody>
      </p:sp>
      <p:sp>
        <p:nvSpPr>
          <p:cNvPr id="15" name="Shape 11"/>
          <p:cNvSpPr/>
          <p:nvPr/>
        </p:nvSpPr>
        <p:spPr>
          <a:xfrm>
            <a:off x="6435447" y="5372695"/>
            <a:ext cx="7502366" cy="32599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Text 12"/>
          <p:cNvSpPr/>
          <p:nvPr/>
        </p:nvSpPr>
        <p:spPr>
          <a:xfrm>
            <a:off x="6596420" y="5434965"/>
            <a:ext cx="267557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Necessidade de manutenção</a:t>
            </a:r>
            <a:endParaRPr lang="en-US" sz="1250" dirty="0"/>
          </a:p>
        </p:txBody>
      </p:sp>
      <p:sp>
        <p:nvSpPr>
          <p:cNvPr id="17" name="Text 13"/>
          <p:cNvSpPr/>
          <p:nvPr/>
        </p:nvSpPr>
        <p:spPr>
          <a:xfrm>
            <a:off x="9601081" y="5434965"/>
            <a:ext cx="1921550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Elevada</a:t>
            </a:r>
            <a:endParaRPr lang="en-US" sz="1250" dirty="0"/>
          </a:p>
        </p:txBody>
      </p:sp>
      <p:sp>
        <p:nvSpPr>
          <p:cNvPr id="18" name="Text 14"/>
          <p:cNvSpPr/>
          <p:nvPr/>
        </p:nvSpPr>
        <p:spPr>
          <a:xfrm>
            <a:off x="11851719" y="5434965"/>
            <a:ext cx="1925360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Mínima</a:t>
            </a:r>
            <a:endParaRPr lang="en-US" sz="1250" dirty="0"/>
          </a:p>
        </p:txBody>
      </p:sp>
      <p:sp>
        <p:nvSpPr>
          <p:cNvPr id="19" name="Shape 15"/>
          <p:cNvSpPr/>
          <p:nvPr/>
        </p:nvSpPr>
        <p:spPr>
          <a:xfrm>
            <a:off x="6435447" y="5698688"/>
            <a:ext cx="7502366" cy="32599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6"/>
          <p:cNvSpPr/>
          <p:nvPr/>
        </p:nvSpPr>
        <p:spPr>
          <a:xfrm>
            <a:off x="6596420" y="5760958"/>
            <a:ext cx="267557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Vida útil de projeto</a:t>
            </a:r>
            <a:endParaRPr lang="en-US" sz="1250" dirty="0"/>
          </a:p>
        </p:txBody>
      </p:sp>
      <p:sp>
        <p:nvSpPr>
          <p:cNvPr id="21" name="Text 17"/>
          <p:cNvSpPr/>
          <p:nvPr/>
        </p:nvSpPr>
        <p:spPr>
          <a:xfrm>
            <a:off x="9601081" y="5760958"/>
            <a:ext cx="1921550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5–7 anos</a:t>
            </a:r>
            <a:endParaRPr lang="en-US" sz="1250" dirty="0"/>
          </a:p>
        </p:txBody>
      </p:sp>
      <p:sp>
        <p:nvSpPr>
          <p:cNvPr id="22" name="Text 18"/>
          <p:cNvSpPr/>
          <p:nvPr/>
        </p:nvSpPr>
        <p:spPr>
          <a:xfrm>
            <a:off x="11851719" y="5760958"/>
            <a:ext cx="1925360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15–20 anos</a:t>
            </a:r>
            <a:endParaRPr lang="en-US" sz="1250" dirty="0"/>
          </a:p>
        </p:txBody>
      </p:sp>
      <p:sp>
        <p:nvSpPr>
          <p:cNvPr id="23" name="Shape 19"/>
          <p:cNvSpPr/>
          <p:nvPr/>
        </p:nvSpPr>
        <p:spPr>
          <a:xfrm>
            <a:off x="6435447" y="6024682"/>
            <a:ext cx="7502366" cy="32599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4" name="Text 20"/>
          <p:cNvSpPr/>
          <p:nvPr/>
        </p:nvSpPr>
        <p:spPr>
          <a:xfrm>
            <a:off x="6596420" y="6086951"/>
            <a:ext cx="267557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Importação de materiais</a:t>
            </a:r>
            <a:endParaRPr lang="en-US" sz="1250" dirty="0"/>
          </a:p>
        </p:txBody>
      </p:sp>
      <p:sp>
        <p:nvSpPr>
          <p:cNvPr id="25" name="Text 21"/>
          <p:cNvSpPr/>
          <p:nvPr/>
        </p:nvSpPr>
        <p:spPr>
          <a:xfrm>
            <a:off x="9601081" y="6086951"/>
            <a:ext cx="1921550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Elevada</a:t>
            </a:r>
            <a:endParaRPr lang="en-US" sz="1250" dirty="0"/>
          </a:p>
        </p:txBody>
      </p:sp>
      <p:sp>
        <p:nvSpPr>
          <p:cNvPr id="26" name="Text 22"/>
          <p:cNvSpPr/>
          <p:nvPr/>
        </p:nvSpPr>
        <p:spPr>
          <a:xfrm>
            <a:off x="11851719" y="6086951"/>
            <a:ext cx="1925360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Mínima</a:t>
            </a:r>
            <a:endParaRPr lang="en-US" sz="1250" dirty="0"/>
          </a:p>
        </p:txBody>
      </p:sp>
      <p:sp>
        <p:nvSpPr>
          <p:cNvPr id="27" name="Shape 23"/>
          <p:cNvSpPr/>
          <p:nvPr/>
        </p:nvSpPr>
        <p:spPr>
          <a:xfrm>
            <a:off x="6435447" y="6350675"/>
            <a:ext cx="7502366" cy="32599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8" name="Text 24"/>
          <p:cNvSpPr/>
          <p:nvPr/>
        </p:nvSpPr>
        <p:spPr>
          <a:xfrm>
            <a:off x="6596420" y="6412944"/>
            <a:ext cx="267557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Reparação estrutural</a:t>
            </a:r>
            <a:endParaRPr lang="en-US" sz="1250" dirty="0"/>
          </a:p>
        </p:txBody>
      </p:sp>
      <p:sp>
        <p:nvSpPr>
          <p:cNvPr id="29" name="Text 25"/>
          <p:cNvSpPr/>
          <p:nvPr/>
        </p:nvSpPr>
        <p:spPr>
          <a:xfrm>
            <a:off x="9601081" y="6412944"/>
            <a:ext cx="1921550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Apenas superficial</a:t>
            </a:r>
            <a:endParaRPr lang="en-US" sz="1250" dirty="0"/>
          </a:p>
        </p:txBody>
      </p:sp>
      <p:sp>
        <p:nvSpPr>
          <p:cNvPr id="30" name="Text 26"/>
          <p:cNvSpPr/>
          <p:nvPr/>
        </p:nvSpPr>
        <p:spPr>
          <a:xfrm>
            <a:off x="11851719" y="6412944"/>
            <a:ext cx="1925360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 toda a espessura</a:t>
            </a:r>
            <a:endParaRPr lang="en-US" sz="1250" dirty="0"/>
          </a:p>
        </p:txBody>
      </p:sp>
      <p:sp>
        <p:nvSpPr>
          <p:cNvPr id="31" name="Shape 27"/>
          <p:cNvSpPr/>
          <p:nvPr/>
        </p:nvSpPr>
        <p:spPr>
          <a:xfrm>
            <a:off x="6435447" y="6676668"/>
            <a:ext cx="7502366" cy="32599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2" name="Text 28"/>
          <p:cNvSpPr/>
          <p:nvPr/>
        </p:nvSpPr>
        <p:spPr>
          <a:xfrm>
            <a:off x="6596420" y="6738938"/>
            <a:ext cx="267557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Impacto ambiental</a:t>
            </a:r>
            <a:endParaRPr lang="en-US" sz="1250" dirty="0"/>
          </a:p>
        </p:txBody>
      </p:sp>
      <p:sp>
        <p:nvSpPr>
          <p:cNvPr id="33" name="Text 29"/>
          <p:cNvSpPr/>
          <p:nvPr/>
        </p:nvSpPr>
        <p:spPr>
          <a:xfrm>
            <a:off x="9601081" y="6738938"/>
            <a:ext cx="1921550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Elevado CO₂</a:t>
            </a:r>
            <a:endParaRPr lang="en-US" sz="1250" dirty="0"/>
          </a:p>
        </p:txBody>
      </p:sp>
      <p:sp>
        <p:nvSpPr>
          <p:cNvPr id="34" name="Text 30"/>
          <p:cNvSpPr/>
          <p:nvPr/>
        </p:nvSpPr>
        <p:spPr>
          <a:xfrm>
            <a:off x="11851719" y="6738938"/>
            <a:ext cx="1925360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Baixo CO₂</a:t>
            </a:r>
            <a:endParaRPr lang="en-US" sz="1250" dirty="0"/>
          </a:p>
        </p:txBody>
      </p:sp>
      <p:pic>
        <p:nvPicPr>
          <p:cNvPr id="3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7022" y="197882"/>
            <a:ext cx="1115616" cy="494586"/>
          </a:xfrm>
          <a:prstGeom prst="rect">
            <a:avLst/>
          </a:prstGeom>
        </p:spPr>
      </p:pic>
      <p:sp>
        <p:nvSpPr>
          <p:cNvPr id="36" name="Text 31"/>
          <p:cNvSpPr/>
          <p:nvPr/>
        </p:nvSpPr>
        <p:spPr>
          <a:xfrm>
            <a:off x="13877806" y="7675959"/>
            <a:ext cx="554831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26</a:t>
            </a:r>
            <a:endParaRPr lang="en-US" sz="13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543" y="983218"/>
            <a:ext cx="6649879" cy="524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3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Zero Impacte na Ecossistema da Costa Vicentina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23543" y="1657231"/>
            <a:ext cx="13183314" cy="534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Equilibrar o desenvolvimento municipal com um parque natural protegido exige uma tecnologia completamente inerte e visualmente harmoniosa.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23543" y="2303740"/>
            <a:ext cx="4328160" cy="2039898"/>
          </a:xfrm>
          <a:prstGeom prst="roundRect">
            <a:avLst>
              <a:gd name="adj" fmla="val 5379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00683" y="2303740"/>
            <a:ext cx="91440" cy="2039898"/>
          </a:xfrm>
          <a:prstGeom prst="roundRect">
            <a:avLst>
              <a:gd name="adj" fmla="val 165322"/>
            </a:avLst>
          </a:prstGeom>
          <a:solidFill>
            <a:srgbClr val="98CB4F"/>
          </a:solidFill>
          <a:ln/>
        </p:spPr>
      </p:sp>
      <p:sp>
        <p:nvSpPr>
          <p:cNvPr id="6" name="Text 4"/>
          <p:cNvSpPr/>
          <p:nvPr/>
        </p:nvSpPr>
        <p:spPr>
          <a:xfrm>
            <a:off x="982861" y="2494478"/>
            <a:ext cx="2099548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100% Não Tóxico e Seguro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982861" y="2816423"/>
            <a:ext cx="3878104" cy="801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Tecnologia verde ambientalmente amiga, totalmente segura para a flora, a fauna e a vida selvagem locais.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5151120" y="2303740"/>
            <a:ext cx="4328160" cy="2039898"/>
          </a:xfrm>
          <a:prstGeom prst="roundRect">
            <a:avLst>
              <a:gd name="adj" fmla="val 5379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128260" y="2303740"/>
            <a:ext cx="91440" cy="2039898"/>
          </a:xfrm>
          <a:prstGeom prst="roundRect">
            <a:avLst>
              <a:gd name="adj" fmla="val 165322"/>
            </a:avLst>
          </a:prstGeom>
          <a:solidFill>
            <a:srgbClr val="98CB4F"/>
          </a:solidFill>
          <a:ln/>
        </p:spPr>
      </p:sp>
      <p:sp>
        <p:nvSpPr>
          <p:cNvPr id="10" name="Text 8"/>
          <p:cNvSpPr/>
          <p:nvPr/>
        </p:nvSpPr>
        <p:spPr>
          <a:xfrm>
            <a:off x="5410438" y="2494478"/>
            <a:ext cx="2223135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Classificação de Perigo HMIS &lt; 1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5410438" y="2816423"/>
            <a:ext cx="3878104" cy="801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Não perigoso, não regulamentado para transporte e não requer protocolos de incêndio ou de materiais perigosos.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9578697" y="2303740"/>
            <a:ext cx="4328160" cy="2039898"/>
          </a:xfrm>
          <a:prstGeom prst="roundRect">
            <a:avLst>
              <a:gd name="adj" fmla="val 5379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555837" y="2303740"/>
            <a:ext cx="91440" cy="2039898"/>
          </a:xfrm>
          <a:prstGeom prst="roundRect">
            <a:avLst>
              <a:gd name="adj" fmla="val 165322"/>
            </a:avLst>
          </a:prstGeom>
          <a:solidFill>
            <a:srgbClr val="98CB4F"/>
          </a:solidFill>
          <a:ln/>
        </p:spPr>
      </p:sp>
      <p:sp>
        <p:nvSpPr>
          <p:cNvPr id="14" name="Text 12"/>
          <p:cNvSpPr/>
          <p:nvPr/>
        </p:nvSpPr>
        <p:spPr>
          <a:xfrm>
            <a:off x="9838015" y="2494478"/>
            <a:ext cx="2099548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Preservação Estética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9838015" y="2816423"/>
            <a:ext cx="3878104" cy="13364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Endurece completamente transparente. Preserva o aspeto natural e cru da região, em vez de introduzir betume negro artificial na paisagem.</a:t>
            </a:r>
            <a:endParaRPr lang="en-US" sz="165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163" y="4565571"/>
            <a:ext cx="4902398" cy="2519482"/>
          </a:xfrm>
          <a:prstGeom prst="rect">
            <a:avLst/>
          </a:prstGeom>
        </p:spPr>
      </p:pic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864" y="4565571"/>
            <a:ext cx="4052173" cy="2519482"/>
          </a:xfrm>
          <a:prstGeom prst="rect">
            <a:avLst/>
          </a:prstGeom>
        </p:spPr>
      </p:pic>
      <p:pic>
        <p:nvPicPr>
          <p:cNvPr id="1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339" y="4565571"/>
            <a:ext cx="3945017" cy="2519482"/>
          </a:xfrm>
          <a:prstGeom prst="rect">
            <a:avLst/>
          </a:prstGeom>
        </p:spPr>
      </p:pic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205" y="206693"/>
            <a:ext cx="1165503" cy="51673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3844230" y="7649289"/>
            <a:ext cx="579477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27</a:t>
            </a:r>
            <a:endParaRPr lang="en-US" sz="1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1395889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Desempenho Ambiental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793790" y="1947505"/>
            <a:ext cx="907041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Uma Solução Sustentável para uma Paisagem Protegida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2775942"/>
            <a:ext cx="13042821" cy="1012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9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maior parte da rede viária de Aljezur situa-se no interior ou na proximidade do </a:t>
            </a:r>
            <a:pPr algn="l" indent="0" marL="0">
              <a:lnSpc>
                <a:spcPts val="2650"/>
              </a:lnSpc>
              <a:buNone/>
            </a:pPr>
            <a:r>
              <a:rPr lang="en-US" sz="19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Parque Natural do Sudoeste Alentejano e Costa Vicentina</a:t>
            </a:r>
            <a:pPr algn="l" indent="0" marL="0">
              <a:lnSpc>
                <a:spcPts val="2650"/>
              </a:lnSpc>
              <a:buNone/>
            </a:pPr>
            <a:r>
              <a:rPr lang="en-US" sz="19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a zona costeira protegida mais a sudoeste da Europa. O cumprimento ambiental não é opcional; é um pré-requisito.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793790" y="3944422"/>
            <a:ext cx="4255056" cy="2889290"/>
          </a:xfrm>
          <a:prstGeom prst="roundRect">
            <a:avLst>
              <a:gd name="adj" fmla="val 6182"/>
            </a:avLst>
          </a:prstGeom>
          <a:solidFill>
            <a:srgbClr val="E8F3D8"/>
          </a:solidFill>
          <a:ln w="7620">
            <a:solidFill>
              <a:srgbClr val="98CB4F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999768" y="415040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98CB4F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479" y="4313992"/>
            <a:ext cx="267891" cy="2678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99768" y="48845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Redução de CO₂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999768" y="5278041"/>
            <a:ext cx="3843099" cy="13496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9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Sem produção de betume nem transporte de longa distância — significativamente menos carbono incorporado por km</a:t>
            </a:r>
            <a:endParaRPr lang="en-US" sz="1950" dirty="0"/>
          </a:p>
        </p:txBody>
      </p:sp>
      <p:sp>
        <p:nvSpPr>
          <p:cNvPr id="12" name="Shape 8"/>
          <p:cNvSpPr/>
          <p:nvPr/>
        </p:nvSpPr>
        <p:spPr>
          <a:xfrm>
            <a:off x="5187672" y="3944422"/>
            <a:ext cx="4255056" cy="2889290"/>
          </a:xfrm>
          <a:prstGeom prst="roundRect">
            <a:avLst>
              <a:gd name="adj" fmla="val 6182"/>
            </a:avLst>
          </a:prstGeom>
          <a:solidFill>
            <a:srgbClr val="E8F3D8"/>
          </a:solidFill>
          <a:ln w="7620">
            <a:solidFill>
              <a:srgbClr val="98CB4F"/>
            </a:solidFill>
            <a:prstDash val="solid"/>
          </a:ln>
        </p:spPr>
      </p:sp>
      <p:sp>
        <p:nvSpPr>
          <p:cNvPr id="13" name="Shape 9"/>
          <p:cNvSpPr/>
          <p:nvPr/>
        </p:nvSpPr>
        <p:spPr>
          <a:xfrm>
            <a:off x="5393650" y="415040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98CB4F"/>
          </a:solidFill>
          <a:ln/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7361" y="4313992"/>
            <a:ext cx="267891" cy="26789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393650" y="48845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Sem Extração em Pedreira</a:t>
            </a:r>
            <a:endParaRPr lang="en-US" sz="1950" dirty="0"/>
          </a:p>
        </p:txBody>
      </p:sp>
      <p:sp>
        <p:nvSpPr>
          <p:cNvPr id="16" name="Text 11"/>
          <p:cNvSpPr/>
          <p:nvPr/>
        </p:nvSpPr>
        <p:spPr>
          <a:xfrm>
            <a:off x="5393650" y="5278041"/>
            <a:ext cx="3843099" cy="13496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9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material rodoviário existente é totalmente reutilizado — sem necessidade de extração de agregados virgens</a:t>
            </a:r>
            <a:endParaRPr lang="en-US" sz="1950" dirty="0"/>
          </a:p>
        </p:txBody>
      </p:sp>
      <p:sp>
        <p:nvSpPr>
          <p:cNvPr id="17" name="Shape 12"/>
          <p:cNvSpPr/>
          <p:nvPr/>
        </p:nvSpPr>
        <p:spPr>
          <a:xfrm>
            <a:off x="9581555" y="3944422"/>
            <a:ext cx="4255056" cy="2889290"/>
          </a:xfrm>
          <a:prstGeom prst="roundRect">
            <a:avLst>
              <a:gd name="adj" fmla="val 6182"/>
            </a:avLst>
          </a:prstGeom>
          <a:solidFill>
            <a:srgbClr val="E8F3D8"/>
          </a:solidFill>
          <a:ln w="7620">
            <a:solidFill>
              <a:srgbClr val="98CB4F"/>
            </a:solidFill>
            <a:prstDash val="solid"/>
          </a:ln>
        </p:spPr>
      </p:sp>
      <p:sp>
        <p:nvSpPr>
          <p:cNvPr id="18" name="Shape 13"/>
          <p:cNvSpPr/>
          <p:nvPr/>
        </p:nvSpPr>
        <p:spPr>
          <a:xfrm>
            <a:off x="9787533" y="415040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98CB4F"/>
          </a:solidFill>
          <a:ln/>
        </p:spPr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51244" y="4313992"/>
            <a:ext cx="267891" cy="26789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9787533" y="48845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Resíduo Zero</a:t>
            </a:r>
            <a:endParaRPr lang="en-US" sz="1950" dirty="0"/>
          </a:p>
        </p:txBody>
      </p:sp>
      <p:sp>
        <p:nvSpPr>
          <p:cNvPr id="21" name="Text 15"/>
          <p:cNvSpPr/>
          <p:nvPr/>
        </p:nvSpPr>
        <p:spPr>
          <a:xfrm>
            <a:off x="9787533" y="5278041"/>
            <a:ext cx="3843099" cy="13496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9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Sem produção de sobrantes nem desperdícios — um processo de construção totalmente em circuito fechado</a:t>
            </a:r>
            <a:endParaRPr lang="en-US" sz="1950" dirty="0"/>
          </a:p>
        </p:txBody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24736" y="226814"/>
            <a:ext cx="1278850" cy="566976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3796843" y="7584281"/>
            <a:ext cx="606743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28</a:t>
            </a:r>
            <a:endParaRPr lang="en-US" sz="15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241" y="1022747"/>
            <a:ext cx="6658213" cy="562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Reduções Drásticas no Consumo de Recursos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87241" y="1942028"/>
            <a:ext cx="13055918" cy="806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transição para o EBS conduz a uma redução imediata e quantificável da pegada ambiental do município.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87241" y="2949535"/>
            <a:ext cx="506135" cy="506135"/>
          </a:xfrm>
          <a:prstGeom prst="roundRect">
            <a:avLst>
              <a:gd name="adj" fmla="val 40001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538" y="3033832"/>
            <a:ext cx="337423" cy="3374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71851" y="3026807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Eliminação da Água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471851" y="3485317"/>
            <a:ext cx="12371308" cy="645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75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passagem de regas diárias contínuas para um modelo de aplicação única poupa milhões de litros de água preciosa em regiões áridas.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87241" y="4487585"/>
            <a:ext cx="506135" cy="506135"/>
          </a:xfrm>
          <a:prstGeom prst="roundRect">
            <a:avLst>
              <a:gd name="adj" fmla="val 40001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8" y="4571881"/>
            <a:ext cx="337423" cy="33742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471851" y="4564856"/>
            <a:ext cx="2848808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Redução da Pegada de Carbono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1471851" y="5023366"/>
            <a:ext cx="12371308" cy="645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75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São alcançadas reduções significativas nas emissões de CO2 ao eliminar a mobilização diária de frotas pesadas de nivelamento e rega. Gera potenciais Créditos de Carbono.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787241" y="6025634"/>
            <a:ext cx="506135" cy="506135"/>
          </a:xfrm>
          <a:prstGeom prst="roundRect">
            <a:avLst>
              <a:gd name="adj" fmla="val 40001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38" y="6109930"/>
            <a:ext cx="337423" cy="33742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471851" y="6102906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Zero Importação de Materiais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471851" y="6561415"/>
            <a:ext cx="12371308" cy="645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75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Ao utilizar materiais locais e já existentes in situ, a solução elimina a perturbação ecológica da extração de agregados e as emissões associadas ao transporte de materiais para o local.</a:t>
            </a:r>
            <a:endParaRPr lang="en-US" sz="175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7118" y="224909"/>
            <a:ext cx="1268373" cy="56233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3850779" y="7582257"/>
            <a:ext cx="554712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29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7536"/>
            <a:ext cx="3685937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Estradas de Aljezur</a:t>
            </a:r>
            <a:endParaRPr lang="en-US" sz="2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2331" y="2012633"/>
            <a:ext cx="2631638" cy="350877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656064"/>
            <a:ext cx="4048720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4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Buracos &amp; infiltração de água</a:t>
            </a:r>
            <a:endParaRPr lang="en-US" sz="14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013" y="2012633"/>
            <a:ext cx="2630805" cy="35077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299710" y="5654993"/>
            <a:ext cx="4047411" cy="486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4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Desagregação severa &amp; fadiga em remendos</a:t>
            </a:r>
            <a:endParaRPr lang="en-US" sz="14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623" y="2012633"/>
            <a:ext cx="2630805" cy="35077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804321" y="5654993"/>
            <a:ext cx="4047411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4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Corrugação &amp; material solto</a:t>
            </a:r>
            <a:endParaRPr lang="en-US" sz="1450" dirty="0"/>
          </a:p>
        </p:txBody>
      </p:sp>
      <p:sp>
        <p:nvSpPr>
          <p:cNvPr id="9" name="Text 4"/>
          <p:cNvSpPr/>
          <p:nvPr/>
        </p:nvSpPr>
        <p:spPr>
          <a:xfrm>
            <a:off x="793790" y="6383893"/>
            <a:ext cx="13042821" cy="608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Estas estradas estão a degradar-se porque o material não é ligado e carece de coesão estrutural, permitindo que o tráfego e a água o desloquem continuamente, originando deformações, corrugações e degradação contínua.</a:t>
            </a:r>
            <a:endParaRPr lang="en-US" sz="18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4736" y="226814"/>
            <a:ext cx="1278850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3881140" y="7588210"/>
            <a:ext cx="522446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</a:t>
            </a:r>
            <a:endParaRPr lang="en-US" sz="15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13259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Resultados Esperados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1952744"/>
            <a:ext cx="74240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Resultados Mensuráveis em Toda a Rede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1213366" y="3047048"/>
            <a:ext cx="335708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75%</a:t>
            </a:r>
            <a:endParaRPr lang="en-US" sz="5850" dirty="0"/>
          </a:p>
        </p:txBody>
      </p:sp>
      <p:sp>
        <p:nvSpPr>
          <p:cNvPr id="5" name="Text 3"/>
          <p:cNvSpPr/>
          <p:nvPr/>
        </p:nvSpPr>
        <p:spPr>
          <a:xfrm>
            <a:off x="1474351" y="40449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Redução da Manutenção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4508063"/>
            <a:ext cx="4196358" cy="979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7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Redução significativa da despesa com manutenção corretiva e preventiva ao longo dos troços intervencionados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636538" y="3047048"/>
            <a:ext cx="335708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3×</a:t>
            </a:r>
            <a:endParaRPr lang="en-US" sz="5850" dirty="0"/>
          </a:p>
        </p:txBody>
      </p:sp>
      <p:sp>
        <p:nvSpPr>
          <p:cNvPr id="8" name="Text 6"/>
          <p:cNvSpPr/>
          <p:nvPr/>
        </p:nvSpPr>
        <p:spPr>
          <a:xfrm>
            <a:off x="5897523" y="40449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Aumento da Vida Útil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216962" y="4508063"/>
            <a:ext cx="4196358" cy="979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7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Vida útil de conceção de 15–20 anos, face à realidade de 5–7 anos do asfalto convencional nestas condições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0059710" y="3047048"/>
            <a:ext cx="335708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5×</a:t>
            </a:r>
            <a:endParaRPr lang="en-US" sz="5850" dirty="0"/>
          </a:p>
        </p:txBody>
      </p:sp>
      <p:sp>
        <p:nvSpPr>
          <p:cNvPr id="11" name="Text 9"/>
          <p:cNvSpPr/>
          <p:nvPr/>
        </p:nvSpPr>
        <p:spPr>
          <a:xfrm>
            <a:off x="10320695" y="40449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Cobertura da Rede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9640133" y="4508063"/>
            <a:ext cx="4196358" cy="979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7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Até cinco vezes mais quilómetros reabilitados por euro de investimento de capital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93790" y="5691902"/>
            <a:ext cx="13042821" cy="1224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20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além dos indicadores de engenharia: melhoria do acesso durante todo o ano para as comunidades rurais, maior capacidade de resposta em emergências e uma rede viária em conformidade com as obrigações ambientais do Parque Natural da Costa Vicentina.</a:t>
            </a:r>
            <a:endParaRPr lang="en-US" sz="220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24736" y="226814"/>
            <a:ext cx="1278850" cy="566976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3844349" y="7576304"/>
            <a:ext cx="55923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5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30</a:t>
            </a:r>
            <a:endParaRPr lang="en-US" sz="15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8750" y="615553"/>
            <a:ext cx="2778919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O Caso Económico &amp; ROI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478750" y="1050012"/>
            <a:ext cx="13672899" cy="154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05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implementação da tecnologia EBS protege o investimento de capital do município, ao mesmo tempo que reduz drasticamente as responsabilidades correntes.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478750" y="1253609"/>
            <a:ext cx="13672899" cy="154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05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30-50% Menores Custos Iniciais obtidos na reciclagem de asfalto, eliminando a remoção de materiais, as taxas de deposição em aterro e a aquisição de novos materiais.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478750" y="1473637"/>
            <a:ext cx="2223135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Erradicar o OpEx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478750" y="1816775"/>
            <a:ext cx="13672899" cy="494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950"/>
              </a:lnSpc>
              <a:buSzPct val="100000"/>
              <a:buChar char="•"/>
            </a:pPr>
            <a:r>
              <a:rPr lang="en-US" sz="8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Elimina os custos operacionais de camiões-cisterna e motoniveladoras.</a:t>
            </a:r>
            <a:endParaRPr lang="en-US" sz="850" dirty="0"/>
          </a:p>
          <a:p>
            <a:pPr algn="l" marL="342900" indent="-342900">
              <a:lnSpc>
                <a:spcPts val="950"/>
              </a:lnSpc>
              <a:buSzPct val="100000"/>
              <a:buChar char="•"/>
            </a:pPr>
            <a:r>
              <a:rPr lang="en-US" sz="8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Reduz drasticamente os custos de capital da frota pesada e os salários dos operadores.</a:t>
            </a:r>
            <a:endParaRPr lang="en-US" sz="850" dirty="0"/>
          </a:p>
          <a:p>
            <a:pPr algn="l" marL="342900" indent="-342900">
              <a:lnSpc>
                <a:spcPts val="950"/>
              </a:lnSpc>
              <a:buSzPct val="100000"/>
              <a:buChar char="•"/>
            </a:pPr>
            <a:r>
              <a:rPr lang="en-US" sz="8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Reduz significativamente o consumo municipal de gasóleo.</a:t>
            </a:r>
            <a:endParaRPr lang="en-US" sz="8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750" y="2360176"/>
            <a:ext cx="8884920" cy="505037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886453" y="2686271"/>
            <a:ext cx="290989" cy="222123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100</a:t>
            </a:r>
            <a:endParaRPr lang="en-US" sz="650" dirty="0"/>
          </a:p>
        </p:txBody>
      </p:sp>
      <p:sp>
        <p:nvSpPr>
          <p:cNvPr id="9" name="Text 6"/>
          <p:cNvSpPr/>
          <p:nvPr/>
        </p:nvSpPr>
        <p:spPr>
          <a:xfrm>
            <a:off x="7740090" y="3128029"/>
            <a:ext cx="217374" cy="222123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85</a:t>
            </a:r>
            <a:endParaRPr lang="en-US" sz="650" dirty="0"/>
          </a:p>
        </p:txBody>
      </p:sp>
      <p:sp>
        <p:nvSpPr>
          <p:cNvPr id="10" name="Text 7"/>
          <p:cNvSpPr/>
          <p:nvPr/>
        </p:nvSpPr>
        <p:spPr>
          <a:xfrm>
            <a:off x="6528424" y="3569787"/>
            <a:ext cx="217373" cy="222123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70</a:t>
            </a:r>
            <a:endParaRPr lang="en-US" sz="650" dirty="0"/>
          </a:p>
        </p:txBody>
      </p:sp>
      <p:sp>
        <p:nvSpPr>
          <p:cNvPr id="11" name="Text 8"/>
          <p:cNvSpPr/>
          <p:nvPr/>
        </p:nvSpPr>
        <p:spPr>
          <a:xfrm>
            <a:off x="5314931" y="4011545"/>
            <a:ext cx="217374" cy="222123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55</a:t>
            </a:r>
            <a:endParaRPr lang="en-US" sz="650" dirty="0"/>
          </a:p>
        </p:txBody>
      </p:sp>
      <p:sp>
        <p:nvSpPr>
          <p:cNvPr id="12" name="Text 9"/>
          <p:cNvSpPr/>
          <p:nvPr/>
        </p:nvSpPr>
        <p:spPr>
          <a:xfrm>
            <a:off x="4502282" y="4453303"/>
            <a:ext cx="217374" cy="222123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45</a:t>
            </a:r>
            <a:endParaRPr lang="en-US" sz="650" dirty="0"/>
          </a:p>
        </p:txBody>
      </p:sp>
      <p:sp>
        <p:nvSpPr>
          <p:cNvPr id="13" name="Text 10"/>
          <p:cNvSpPr/>
          <p:nvPr/>
        </p:nvSpPr>
        <p:spPr>
          <a:xfrm>
            <a:off x="3695479" y="4895061"/>
            <a:ext cx="217373" cy="222123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35</a:t>
            </a:r>
            <a:endParaRPr lang="en-US" sz="650" dirty="0"/>
          </a:p>
        </p:txBody>
      </p:sp>
      <p:sp>
        <p:nvSpPr>
          <p:cNvPr id="14" name="Text 11"/>
          <p:cNvSpPr/>
          <p:nvPr/>
        </p:nvSpPr>
        <p:spPr>
          <a:xfrm>
            <a:off x="2886849" y="5336819"/>
            <a:ext cx="217374" cy="222123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25</a:t>
            </a:r>
            <a:endParaRPr lang="en-US" sz="650" dirty="0"/>
          </a:p>
        </p:txBody>
      </p:sp>
      <p:sp>
        <p:nvSpPr>
          <p:cNvPr id="15" name="Text 12"/>
          <p:cNvSpPr/>
          <p:nvPr/>
        </p:nvSpPr>
        <p:spPr>
          <a:xfrm>
            <a:off x="2331877" y="5778578"/>
            <a:ext cx="217374" cy="222123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18</a:t>
            </a:r>
            <a:endParaRPr lang="en-US" sz="650" dirty="0"/>
          </a:p>
        </p:txBody>
      </p:sp>
      <p:sp>
        <p:nvSpPr>
          <p:cNvPr id="16" name="Text 13"/>
          <p:cNvSpPr/>
          <p:nvPr/>
        </p:nvSpPr>
        <p:spPr>
          <a:xfrm>
            <a:off x="1847211" y="6220336"/>
            <a:ext cx="217374" cy="222123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12</a:t>
            </a:r>
            <a:endParaRPr lang="en-US" sz="650" dirty="0"/>
          </a:p>
        </p:txBody>
      </p:sp>
      <p:sp>
        <p:nvSpPr>
          <p:cNvPr id="17" name="Text 14"/>
          <p:cNvSpPr/>
          <p:nvPr/>
        </p:nvSpPr>
        <p:spPr>
          <a:xfrm>
            <a:off x="1586359" y="6662093"/>
            <a:ext cx="143759" cy="222123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8</a:t>
            </a:r>
            <a:endParaRPr lang="en-US" sz="650" dirty="0"/>
          </a:p>
        </p:txBody>
      </p:sp>
      <p:sp>
        <p:nvSpPr>
          <p:cNvPr id="18" name="Shape 15"/>
          <p:cNvSpPr/>
          <p:nvPr/>
        </p:nvSpPr>
        <p:spPr>
          <a:xfrm>
            <a:off x="478750" y="7385923"/>
            <a:ext cx="13672899" cy="318135"/>
          </a:xfrm>
          <a:prstGeom prst="roundRect">
            <a:avLst>
              <a:gd name="adj" fmla="val 31447"/>
            </a:avLst>
          </a:prstGeom>
          <a:solidFill>
            <a:srgbClr val="DCEEC4"/>
          </a:solidFill>
          <a:ln/>
        </p:spPr>
      </p:sp>
      <p:pic>
        <p:nvPicPr>
          <p:cNvPr id="1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36" y="7534156"/>
            <a:ext cx="138946" cy="111085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839867" y="7457242"/>
            <a:ext cx="13200698" cy="123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50"/>
              </a:lnSpc>
              <a:buNone/>
            </a:pPr>
            <a:r>
              <a:rPr lang="en-US" sz="8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Ponto de Referência RAMP 3:</a:t>
            </a:r>
            <a:pPr algn="l" indent="0" marL="0">
              <a:lnSpc>
                <a:spcPts val="9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Relatórios independentes confirmam que as intervenções baseadas em EBS são 50% mais baratas do que a aplicação tradicional de asfalto.</a:t>
            </a:r>
            <a:endParaRPr lang="en-US" sz="850" dirty="0"/>
          </a:p>
        </p:txBody>
      </p:sp>
      <p:pic>
        <p:nvPicPr>
          <p:cNvPr id="2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2310" y="136803"/>
            <a:ext cx="771287" cy="341948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14110097" y="7945160"/>
            <a:ext cx="383500" cy="133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000"/>
              </a:lnSpc>
              <a:buNone/>
            </a:pPr>
            <a:r>
              <a:rPr lang="en-US" sz="9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31</a:t>
            </a:r>
            <a:endParaRPr lang="en-US" sz="9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7820" y="1559123"/>
            <a:ext cx="2496145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Análise Financeira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657820" y="1927384"/>
            <a:ext cx="9619893" cy="624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Comparação de Custos: Despesa de Capital por Quilómetro</a:t>
            </a:r>
            <a:endParaRPr lang="en-US" sz="3900" dirty="0"/>
          </a:p>
        </p:txBody>
      </p:sp>
      <p:sp>
        <p:nvSpPr>
          <p:cNvPr id="4" name="Shape 2"/>
          <p:cNvSpPr/>
          <p:nvPr/>
        </p:nvSpPr>
        <p:spPr>
          <a:xfrm>
            <a:off x="657820" y="2920603"/>
            <a:ext cx="1286914" cy="154802"/>
          </a:xfrm>
          <a:prstGeom prst="roundRect">
            <a:avLst>
              <a:gd name="adj" fmla="val 82697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002" y="2954991"/>
            <a:ext cx="86026" cy="8602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22703" y="2942109"/>
            <a:ext cx="1071850" cy="111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58585A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Estimativa Inferior (€k/km)</a:t>
            </a:r>
            <a:endParaRPr lang="en-US" sz="700" dirty="0"/>
          </a:p>
        </p:txBody>
      </p:sp>
      <p:sp>
        <p:nvSpPr>
          <p:cNvPr id="7" name="Shape 4"/>
          <p:cNvSpPr/>
          <p:nvPr/>
        </p:nvSpPr>
        <p:spPr>
          <a:xfrm>
            <a:off x="2002085" y="2920603"/>
            <a:ext cx="1328247" cy="154802"/>
          </a:xfrm>
          <a:prstGeom prst="roundRect">
            <a:avLst>
              <a:gd name="adj" fmla="val 82697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267" y="2954991"/>
            <a:ext cx="86026" cy="8602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2166968" y="2942109"/>
            <a:ext cx="1113183" cy="111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58585A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Estimativa Superior (€k/km)</a:t>
            </a:r>
            <a:endParaRPr lang="en-US" sz="7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20" y="3147093"/>
            <a:ext cx="5448300" cy="286752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205524" y="4485130"/>
            <a:ext cx="178436" cy="136208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150</a:t>
            </a:r>
            <a:endParaRPr lang="en-US" sz="650" dirty="0"/>
          </a:p>
        </p:txBody>
      </p:sp>
      <p:sp>
        <p:nvSpPr>
          <p:cNvPr id="12" name="Text 7"/>
          <p:cNvSpPr/>
          <p:nvPr/>
        </p:nvSpPr>
        <p:spPr>
          <a:xfrm>
            <a:off x="1824338" y="3308391"/>
            <a:ext cx="178436" cy="136208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300</a:t>
            </a:r>
            <a:endParaRPr lang="en-US" sz="650" dirty="0"/>
          </a:p>
        </p:txBody>
      </p:sp>
      <p:sp>
        <p:nvSpPr>
          <p:cNvPr id="13" name="Text 8"/>
          <p:cNvSpPr/>
          <p:nvPr/>
        </p:nvSpPr>
        <p:spPr>
          <a:xfrm>
            <a:off x="2948699" y="5269623"/>
            <a:ext cx="133295" cy="136208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50</a:t>
            </a:r>
            <a:endParaRPr lang="en-US" sz="650" dirty="0"/>
          </a:p>
        </p:txBody>
      </p:sp>
      <p:sp>
        <p:nvSpPr>
          <p:cNvPr id="14" name="Text 9"/>
          <p:cNvSpPr/>
          <p:nvPr/>
        </p:nvSpPr>
        <p:spPr>
          <a:xfrm>
            <a:off x="3567513" y="4955826"/>
            <a:ext cx="133295" cy="136208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90</a:t>
            </a:r>
            <a:endParaRPr lang="en-US" sz="650" dirty="0"/>
          </a:p>
        </p:txBody>
      </p:sp>
      <p:sp>
        <p:nvSpPr>
          <p:cNvPr id="15" name="Text 10"/>
          <p:cNvSpPr/>
          <p:nvPr/>
        </p:nvSpPr>
        <p:spPr>
          <a:xfrm>
            <a:off x="4669305" y="5350638"/>
            <a:ext cx="133295" cy="136208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15</a:t>
            </a:r>
            <a:endParaRPr lang="en-US" sz="650" dirty="0"/>
          </a:p>
        </p:txBody>
      </p:sp>
      <p:sp>
        <p:nvSpPr>
          <p:cNvPr id="16" name="Text 11"/>
          <p:cNvSpPr/>
          <p:nvPr/>
        </p:nvSpPr>
        <p:spPr>
          <a:xfrm>
            <a:off x="5288119" y="5465592"/>
            <a:ext cx="133295" cy="136208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25</a:t>
            </a:r>
            <a:endParaRPr lang="en-US" sz="650" dirty="0"/>
          </a:p>
        </p:txBody>
      </p:sp>
      <p:sp>
        <p:nvSpPr>
          <p:cNvPr id="17" name="Text 12"/>
          <p:cNvSpPr/>
          <p:nvPr/>
        </p:nvSpPr>
        <p:spPr>
          <a:xfrm>
            <a:off x="7566422" y="2888933"/>
            <a:ext cx="641377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estabilização EBS proporciona uma </a:t>
            </a:r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melhoria de 2–5×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na cobertura da rede por unidade de orçamento — uma vantagem crítica para um município com uma extensa rede viária rural e recursos de capital limitados.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566422" y="4135874"/>
            <a:ext cx="6413778" cy="1233368"/>
          </a:xfrm>
          <a:prstGeom prst="roundRect">
            <a:avLst>
              <a:gd name="adj" fmla="val 14572"/>
            </a:avLst>
          </a:prstGeom>
          <a:solidFill>
            <a:srgbClr val="DCEEC4"/>
          </a:solidFill>
          <a:ln/>
        </p:spPr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090" y="4416385"/>
            <a:ext cx="249555" cy="19966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8215313" y="4326374"/>
            <a:ext cx="5565219" cy="816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Principais Conclusões: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mesmo orçamento que reabilita 1 km de asfalto pode proporcionar melhoria estrutural em 3–5 km de estrada estabilizada com EBS.</a:t>
            </a:r>
            <a:endParaRPr lang="en-US" sz="1550" dirty="0"/>
          </a:p>
        </p:txBody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2863" y="187881"/>
            <a:ext cx="1059656" cy="469821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13995202" y="7694652"/>
            <a:ext cx="447318" cy="224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32</a:t>
            </a:r>
            <a:endParaRPr lang="en-US" sz="12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7944" y="1571625"/>
            <a:ext cx="2493050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Economia do Ciclo de Vida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697944" y="1939290"/>
            <a:ext cx="6939320" cy="623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Custo a Longo Prazo: A Verdadeira Imagem</a:t>
            </a:r>
            <a:endParaRPr lang="en-US" sz="3900" dirty="0"/>
          </a:p>
        </p:txBody>
      </p:sp>
      <p:sp>
        <p:nvSpPr>
          <p:cNvPr id="4" name="Shape 2"/>
          <p:cNvSpPr/>
          <p:nvPr/>
        </p:nvSpPr>
        <p:spPr>
          <a:xfrm>
            <a:off x="697944" y="2930723"/>
            <a:ext cx="3116818" cy="2798326"/>
          </a:xfrm>
          <a:prstGeom prst="roundRect">
            <a:avLst>
              <a:gd name="adj" fmla="val 3921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75084" y="2930723"/>
            <a:ext cx="91440" cy="2798326"/>
          </a:xfrm>
          <a:prstGeom prst="roundRect">
            <a:avLst>
              <a:gd name="adj" fmla="val 196305"/>
            </a:avLst>
          </a:prstGeom>
          <a:solidFill>
            <a:srgbClr val="98CB4F"/>
          </a:solidFill>
          <a:ln/>
        </p:spPr>
      </p:sp>
      <p:sp>
        <p:nvSpPr>
          <p:cNvPr id="6" name="Text 4"/>
          <p:cNvSpPr/>
          <p:nvPr/>
        </p:nvSpPr>
        <p:spPr>
          <a:xfrm>
            <a:off x="988814" y="3153013"/>
            <a:ext cx="2493050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Sistema EBS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88814" y="3604855"/>
            <a:ext cx="2603659" cy="1630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15–20 anos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vida útil de projeto com intervenção mínima. Baixos custos de manutenção e sem ciclos repetidos de despesa de capital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3955018" y="2930723"/>
            <a:ext cx="3116937" cy="2798326"/>
          </a:xfrm>
          <a:prstGeom prst="roundRect">
            <a:avLst>
              <a:gd name="adj" fmla="val 3921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3932158" y="2930723"/>
            <a:ext cx="91440" cy="2798326"/>
          </a:xfrm>
          <a:prstGeom prst="roundRect">
            <a:avLst>
              <a:gd name="adj" fmla="val 196305"/>
            </a:avLst>
          </a:prstGeom>
          <a:solidFill>
            <a:srgbClr val="98CB4F"/>
          </a:solidFill>
          <a:ln/>
        </p:spPr>
      </p:sp>
      <p:sp>
        <p:nvSpPr>
          <p:cNvPr id="10" name="Text 8"/>
          <p:cNvSpPr/>
          <p:nvPr/>
        </p:nvSpPr>
        <p:spPr>
          <a:xfrm>
            <a:off x="4245888" y="3153013"/>
            <a:ext cx="2493050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Asfalto Convencional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4245888" y="3604855"/>
            <a:ext cx="2603778" cy="1901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5–7 anos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vida útil efectiva, seguida de reperfilamento. Encargo de manutenção contínuo — agravando significativamente o custo total do ciclo de vida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566065" y="2930723"/>
            <a:ext cx="1429527" cy="142028"/>
          </a:xfrm>
          <a:prstGeom prst="roundRect">
            <a:avLst>
              <a:gd name="adj" fmla="val 90134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2106" y="2962274"/>
            <a:ext cx="78927" cy="78927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7720339" y="2950846"/>
            <a:ext cx="1256628" cy="104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58585A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Custo Cumulativo do EBS (€k/km)</a:t>
            </a:r>
            <a:endParaRPr lang="en-US" sz="700" dirty="0"/>
          </a:p>
        </p:txBody>
      </p:sp>
      <p:sp>
        <p:nvSpPr>
          <p:cNvPr id="15" name="Shape 12"/>
          <p:cNvSpPr/>
          <p:nvPr/>
        </p:nvSpPr>
        <p:spPr>
          <a:xfrm>
            <a:off x="9048210" y="2930723"/>
            <a:ext cx="1547302" cy="142028"/>
          </a:xfrm>
          <a:prstGeom prst="roundRect">
            <a:avLst>
              <a:gd name="adj" fmla="val 90134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1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50" y="2962274"/>
            <a:ext cx="78927" cy="78927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9231857" y="2950846"/>
            <a:ext cx="1376736" cy="104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58585A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Custo Cumulativo do Asfalto (€k/km)</a:t>
            </a:r>
            <a:endParaRPr lang="en-US" sz="700" dirty="0"/>
          </a:p>
        </p:txBody>
      </p:sp>
      <p:pic>
        <p:nvPicPr>
          <p:cNvPr id="1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065" y="3138524"/>
            <a:ext cx="4998720" cy="2630905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7965035" y="4765135"/>
            <a:ext cx="166956" cy="127444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225</a:t>
            </a:r>
            <a:endParaRPr lang="en-US" sz="650" dirty="0"/>
          </a:p>
        </p:txBody>
      </p:sp>
      <p:sp>
        <p:nvSpPr>
          <p:cNvPr id="20" name="Text 15"/>
          <p:cNvSpPr/>
          <p:nvPr/>
        </p:nvSpPr>
        <p:spPr>
          <a:xfrm>
            <a:off x="7986153" y="5146949"/>
            <a:ext cx="124720" cy="127445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70</a:t>
            </a:r>
            <a:endParaRPr lang="en-US" sz="650" dirty="0"/>
          </a:p>
        </p:txBody>
      </p:sp>
      <p:sp>
        <p:nvSpPr>
          <p:cNvPr id="21" name="Text 16"/>
          <p:cNvSpPr/>
          <p:nvPr/>
        </p:nvSpPr>
        <p:spPr>
          <a:xfrm>
            <a:off x="8768949" y="4629653"/>
            <a:ext cx="166957" cy="127445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280</a:t>
            </a:r>
            <a:endParaRPr lang="en-US" sz="650" dirty="0"/>
          </a:p>
        </p:txBody>
      </p:sp>
      <p:sp>
        <p:nvSpPr>
          <p:cNvPr id="22" name="Text 17"/>
          <p:cNvSpPr/>
          <p:nvPr/>
        </p:nvSpPr>
        <p:spPr>
          <a:xfrm>
            <a:off x="8790068" y="5134633"/>
            <a:ext cx="124720" cy="127444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75</a:t>
            </a:r>
            <a:endParaRPr lang="en-US" sz="650" dirty="0"/>
          </a:p>
        </p:txBody>
      </p:sp>
      <p:sp>
        <p:nvSpPr>
          <p:cNvPr id="23" name="Text 18"/>
          <p:cNvSpPr/>
          <p:nvPr/>
        </p:nvSpPr>
        <p:spPr>
          <a:xfrm>
            <a:off x="9572865" y="4210889"/>
            <a:ext cx="166956" cy="127444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450</a:t>
            </a:r>
            <a:endParaRPr lang="en-US" sz="650" dirty="0"/>
          </a:p>
        </p:txBody>
      </p:sp>
      <p:sp>
        <p:nvSpPr>
          <p:cNvPr id="24" name="Text 19"/>
          <p:cNvSpPr/>
          <p:nvPr/>
        </p:nvSpPr>
        <p:spPr>
          <a:xfrm>
            <a:off x="9593983" y="5127243"/>
            <a:ext cx="124720" cy="127445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78</a:t>
            </a:r>
            <a:endParaRPr lang="en-US" sz="650" dirty="0"/>
          </a:p>
        </p:txBody>
      </p:sp>
      <p:sp>
        <p:nvSpPr>
          <p:cNvPr id="25" name="Text 20"/>
          <p:cNvSpPr/>
          <p:nvPr/>
        </p:nvSpPr>
        <p:spPr>
          <a:xfrm>
            <a:off x="10376780" y="4063090"/>
            <a:ext cx="166956" cy="127445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510</a:t>
            </a:r>
            <a:endParaRPr lang="en-US" sz="650" dirty="0"/>
          </a:p>
        </p:txBody>
      </p:sp>
      <p:sp>
        <p:nvSpPr>
          <p:cNvPr id="26" name="Text 21"/>
          <p:cNvSpPr/>
          <p:nvPr/>
        </p:nvSpPr>
        <p:spPr>
          <a:xfrm>
            <a:off x="10397897" y="5117390"/>
            <a:ext cx="124720" cy="127444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82</a:t>
            </a:r>
            <a:endParaRPr lang="en-US" sz="650" dirty="0"/>
          </a:p>
        </p:txBody>
      </p:sp>
      <p:sp>
        <p:nvSpPr>
          <p:cNvPr id="27" name="Text 22"/>
          <p:cNvSpPr/>
          <p:nvPr/>
        </p:nvSpPr>
        <p:spPr>
          <a:xfrm>
            <a:off x="11180694" y="3595060"/>
            <a:ext cx="166956" cy="127445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700</a:t>
            </a:r>
            <a:endParaRPr lang="en-US" sz="650" dirty="0"/>
          </a:p>
        </p:txBody>
      </p:sp>
      <p:sp>
        <p:nvSpPr>
          <p:cNvPr id="28" name="Text 23"/>
          <p:cNvSpPr/>
          <p:nvPr/>
        </p:nvSpPr>
        <p:spPr>
          <a:xfrm>
            <a:off x="11201813" y="5102609"/>
            <a:ext cx="124719" cy="127445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88</a:t>
            </a:r>
            <a:endParaRPr lang="en-US" sz="650" dirty="0"/>
          </a:p>
        </p:txBody>
      </p:sp>
      <p:sp>
        <p:nvSpPr>
          <p:cNvPr id="29" name="Text 24"/>
          <p:cNvSpPr/>
          <p:nvPr/>
        </p:nvSpPr>
        <p:spPr>
          <a:xfrm>
            <a:off x="11984609" y="3102396"/>
            <a:ext cx="166956" cy="127445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900</a:t>
            </a:r>
            <a:endParaRPr lang="en-US" sz="650" dirty="0"/>
          </a:p>
        </p:txBody>
      </p:sp>
      <p:sp>
        <p:nvSpPr>
          <p:cNvPr id="30" name="Text 25"/>
          <p:cNvSpPr/>
          <p:nvPr/>
        </p:nvSpPr>
        <p:spPr>
          <a:xfrm>
            <a:off x="11984609" y="5073050"/>
            <a:ext cx="166956" cy="127444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100</a:t>
            </a:r>
            <a:endParaRPr lang="en-US" sz="650" dirty="0"/>
          </a:p>
        </p:txBody>
      </p:sp>
      <p:pic>
        <p:nvPicPr>
          <p:cNvPr id="3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6544" y="199430"/>
            <a:ext cx="1124426" cy="498515"/>
          </a:xfrm>
          <a:prstGeom prst="rect">
            <a:avLst/>
          </a:prstGeom>
        </p:spPr>
      </p:pic>
      <p:sp>
        <p:nvSpPr>
          <p:cNvPr id="32" name="Text 26"/>
          <p:cNvSpPr/>
          <p:nvPr/>
        </p:nvSpPr>
        <p:spPr>
          <a:xfrm>
            <a:off x="13939242" y="7661910"/>
            <a:ext cx="491728" cy="237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850"/>
              </a:lnSpc>
              <a:buNone/>
            </a:pPr>
            <a:r>
              <a:rPr lang="en-US" sz="13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33</a:t>
            </a:r>
            <a:endParaRPr lang="en-US" sz="13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4548"/>
            <a:ext cx="463355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Alinhamento de Financiamento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1784033"/>
            <a:ext cx="120113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Posicionado para Programas de Financiamento da UE e Regionais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793790" y="2764988"/>
            <a:ext cx="13042821" cy="1224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2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abordagem EBS está diretamente alinhada com as prioridades dos principais quadros de financiamento disponíveis para os municípios portugueses no período de programação 2024–2030.</a:t>
            </a:r>
            <a:endParaRPr lang="en-US" sz="2200" dirty="0"/>
          </a:p>
        </p:txBody>
      </p:sp>
      <p:sp>
        <p:nvSpPr>
          <p:cNvPr id="5" name="Shape 3"/>
          <p:cNvSpPr/>
          <p:nvPr/>
        </p:nvSpPr>
        <p:spPr>
          <a:xfrm>
            <a:off x="793790" y="4193500"/>
            <a:ext cx="4226600" cy="2891552"/>
          </a:xfrm>
          <a:prstGeom prst="roundRect">
            <a:avLst>
              <a:gd name="adj" fmla="val 7060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028224" y="44279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Algarve 2030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28224" y="4891088"/>
            <a:ext cx="3757732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Programa de investimento regional com linhas de financiamento explícitas para infraestruturas rurais sustentáveis e coesão territorial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01841" y="4193500"/>
            <a:ext cx="4226600" cy="2891552"/>
          </a:xfrm>
          <a:prstGeom prst="roundRect">
            <a:avLst>
              <a:gd name="adj" fmla="val 7060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5436275" y="44279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Resiliência Climática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36275" y="4891088"/>
            <a:ext cx="3757732" cy="1959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metodologia EBS reduz demonstravelmente a vulnerabilidade climática — qualificando-se para linhas de financiamento de adaptação e resiliência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09892" y="4193500"/>
            <a:ext cx="4226719" cy="2891552"/>
          </a:xfrm>
          <a:prstGeom prst="roundRect">
            <a:avLst>
              <a:gd name="adj" fmla="val 7060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844326" y="4427934"/>
            <a:ext cx="285416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Infraestruturas Sustentáveis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9844326" y="4891088"/>
            <a:ext cx="3757851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processo de construção sem resíduos e de baixo carbono cumpre os critérios de contratação pública verde no âmbito da política de coesão da UE</a:t>
            </a:r>
            <a:endParaRPr lang="en-US" sz="175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24736" y="226814"/>
            <a:ext cx="1278850" cy="566976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3844349" y="7576304"/>
            <a:ext cx="55923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5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34</a:t>
            </a:r>
            <a:endParaRPr lang="en-US" sz="15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9679"/>
            <a:ext cx="7652266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Para Além da Estrada: Impacto Agrícola e Comunitário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93790" y="2090261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Estabilizar as redes rurais traz benefícios imediatos para o setor agrícola e a saúde pública de Aljezur.</a:t>
            </a:r>
            <a:endParaRPr lang="en-US" sz="16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2567226"/>
            <a:ext cx="531614" cy="53161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298150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Produtividade Agrícola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793790" y="3726061"/>
            <a:ext cx="6421755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eliminação do pó da estrada evita a contaminação severa das culturas e trava a erosão do solo junto à via.</a:t>
            </a:r>
            <a:endParaRPr lang="en-US" sz="16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4855" y="2567226"/>
            <a:ext cx="531614" cy="53161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14855" y="3298150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Acesso ao Mercado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7414855" y="3726061"/>
            <a:ext cx="642175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Uma ligação segura e operacional em todas as condições meteorológicas assegura que os agricultores transportam os produtos de forma eficiente, reduzindo as perdas pós-colheita.</a:t>
            </a:r>
            <a:endParaRPr lang="en-US" sz="16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937998"/>
            <a:ext cx="531614" cy="53161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3790" y="5668923"/>
            <a:ext cx="2799755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Saúde Pública e Qualidade do Ar</a:t>
            </a:r>
            <a:endParaRPr lang="en-US" sz="2050" dirty="0"/>
          </a:p>
        </p:txBody>
      </p:sp>
      <p:sp>
        <p:nvSpPr>
          <p:cNvPr id="12" name="Text 7"/>
          <p:cNvSpPr/>
          <p:nvPr/>
        </p:nvSpPr>
        <p:spPr>
          <a:xfrm>
            <a:off x="793790" y="6096833"/>
            <a:ext cx="642175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criação de superfícies duráveis e sem poeiras reduz drasticamente a matéria particulada em suspensão (PM10 e PM2.5).</a:t>
            </a:r>
            <a:endParaRPr lang="en-US" sz="16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4855" y="4937998"/>
            <a:ext cx="531614" cy="53161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14855" y="5668923"/>
            <a:ext cx="2753439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Benefício Comunitário Circular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7414855" y="6096833"/>
            <a:ext cx="6421755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 tote bags de transporte EBS em fim de utilização podem ser reaproveitadas pela comunidade para recolha local de água.</a:t>
            </a:r>
            <a:endParaRPr lang="en-US" sz="165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24736" y="226814"/>
            <a:ext cx="1278850" cy="566976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3822204" y="7580352"/>
            <a:ext cx="581382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5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35</a:t>
            </a:r>
            <a:endParaRPr lang="en-US" sz="15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2310" y="1735455"/>
            <a:ext cx="3234690" cy="357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Consideração Técnica Estratégica</a:t>
            </a:r>
            <a:endParaRPr lang="en-US" sz="2250" dirty="0"/>
          </a:p>
        </p:txBody>
      </p:sp>
      <p:sp>
        <p:nvSpPr>
          <p:cNvPr id="4" name="Text 1"/>
          <p:cNvSpPr/>
          <p:nvPr/>
        </p:nvSpPr>
        <p:spPr>
          <a:xfrm>
            <a:off x="6102310" y="2121694"/>
            <a:ext cx="7912179" cy="893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Resiliência contra Incêndios: As Estradas como Infraestrutura Crítica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6102310" y="3195280"/>
            <a:ext cx="2918341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As Estradas EBS como Faixas de Proteção</a:t>
            </a:r>
            <a:endParaRPr lang="en-US" sz="16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5888" y="3579971"/>
            <a:ext cx="214432" cy="2144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566892" y="3544372"/>
            <a:ext cx="3317081" cy="860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4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Superfície não vegetada</a:t>
            </a:r>
            <a:pPr algn="l" indent="0" marL="0">
              <a:lnSpc>
                <a:spcPts val="1650"/>
              </a:lnSpc>
              <a:buNone/>
            </a:pPr>
            <a:r>
              <a:rPr lang="en-US" sz="14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corredores viários estabilizados reduzem a carga de combustível em zonas de risco de incêndio</a:t>
            </a:r>
            <a:endParaRPr lang="en-US" sz="14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5888" y="4584263"/>
            <a:ext cx="214432" cy="21443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566892" y="4548664"/>
            <a:ext cx="3317081" cy="860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4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Integridade estrutural mantida</a:t>
            </a:r>
            <a:pPr algn="l" indent="0" marL="0">
              <a:lnSpc>
                <a:spcPts val="1650"/>
              </a:lnSpc>
              <a:buNone/>
            </a:pPr>
            <a:r>
              <a:rPr lang="en-US" sz="14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após o evento — as estradas permanecem transitáveis para veículos de emergência e de recuperação</a:t>
            </a:r>
            <a:endParaRPr lang="en-US" sz="14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5888" y="5588556"/>
            <a:ext cx="214432" cy="21443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566892" y="5552956"/>
            <a:ext cx="3317081" cy="860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4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Melhor acesso</a:t>
            </a:r>
            <a:pPr algn="l" indent="0" marL="0">
              <a:lnSpc>
                <a:spcPts val="1650"/>
              </a:lnSpc>
              <a:buNone/>
            </a:pPr>
            <a:r>
              <a:rPr lang="en-US" sz="14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para meios de combate a incêndios em percursos anteriormente intransitáveis em condições húmidas ou após incêndio</a:t>
            </a:r>
            <a:endParaRPr lang="en-US" sz="1400" dirty="0"/>
          </a:p>
        </p:txBody>
      </p:sp>
      <p:sp>
        <p:nvSpPr>
          <p:cNvPr id="12" name="Shape 6"/>
          <p:cNvSpPr/>
          <p:nvPr/>
        </p:nvSpPr>
        <p:spPr>
          <a:xfrm>
            <a:off x="10137458" y="3123248"/>
            <a:ext cx="3987641" cy="3370897"/>
          </a:xfrm>
          <a:prstGeom prst="roundRect">
            <a:avLst>
              <a:gd name="adj" fmla="val 6108"/>
            </a:avLst>
          </a:prstGeom>
          <a:solidFill>
            <a:srgbClr val="FFFFFF"/>
          </a:solidFill>
          <a:ln/>
        </p:spPr>
      </p:sp>
      <p:sp>
        <p:nvSpPr>
          <p:cNvPr id="13" name="Shape 7"/>
          <p:cNvSpPr/>
          <p:nvPr/>
        </p:nvSpPr>
        <p:spPr>
          <a:xfrm>
            <a:off x="10280333" y="3204329"/>
            <a:ext cx="3701891" cy="1104305"/>
          </a:xfrm>
          <a:prstGeom prst="roundRect">
            <a:avLst>
              <a:gd name="adj" fmla="val 11654"/>
            </a:avLst>
          </a:prstGeom>
          <a:solidFill>
            <a:srgbClr val="DCEEC4"/>
          </a:solidFill>
          <a:ln/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3208" y="3395067"/>
            <a:ext cx="178713" cy="14287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0744795" y="3312081"/>
            <a:ext cx="3094553" cy="860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Valor Estratégico:</a:t>
            </a:r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Em municípios propensos a incêndios florestais, a infraestrutura viária resiliente é um ativo de gestão de emergência — e não apenas uma infraestrutura de transporte.</a:t>
            </a:r>
            <a:endParaRPr lang="en-US" sz="1100" dirty="0"/>
          </a:p>
        </p:txBody>
      </p:sp>
      <p:sp>
        <p:nvSpPr>
          <p:cNvPr id="16" name="Text 9"/>
          <p:cNvSpPr/>
          <p:nvPr/>
        </p:nvSpPr>
        <p:spPr>
          <a:xfrm>
            <a:off x="10280333" y="4389715"/>
            <a:ext cx="3701891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4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apoia a estratégia de faixa de proteção</a:t>
            </a:r>
            <a:endParaRPr lang="en-US" sz="1400" dirty="0"/>
          </a:p>
        </p:txBody>
      </p:sp>
      <p:sp>
        <p:nvSpPr>
          <p:cNvPr id="17" name="Text 10"/>
          <p:cNvSpPr/>
          <p:nvPr/>
        </p:nvSpPr>
        <p:spPr>
          <a:xfrm>
            <a:off x="10280333" y="4669631"/>
            <a:ext cx="3701891" cy="430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4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reforça o acesso e a continuidade das faixas de contenção de combustível</a:t>
            </a:r>
            <a:endParaRPr lang="en-US" sz="1400" dirty="0"/>
          </a:p>
        </p:txBody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62159" y="175974"/>
            <a:ext cx="992267" cy="439936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13961150" y="7740968"/>
            <a:ext cx="493276" cy="185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450"/>
              </a:lnSpc>
              <a:buNone/>
            </a:pPr>
            <a:r>
              <a:rPr lang="en-US" sz="12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36</a:t>
            </a:r>
            <a:endParaRPr lang="en-US" sz="1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2945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Conclusão: Reengenharia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110740"/>
            <a:ext cx="73146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Estrutural, Não Reparação da Estrada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3091696"/>
            <a:ext cx="7556421" cy="3808333"/>
          </a:xfrm>
          <a:prstGeom prst="roundRect">
            <a:avLst>
              <a:gd name="adj" fmla="val 5360"/>
            </a:avLst>
          </a:prstGeom>
          <a:solidFill>
            <a:srgbClr val="E8F3D8"/>
          </a:solidFill>
          <a:ln w="7620">
            <a:solidFill>
              <a:srgbClr val="CED9BE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01410" y="3099316"/>
            <a:ext cx="3770590" cy="2223135"/>
          </a:xfrm>
          <a:prstGeom prst="roundRect">
            <a:avLst>
              <a:gd name="adj" fmla="val 9183"/>
            </a:avLst>
          </a:prstGeom>
          <a:solidFill>
            <a:srgbClr val="98CB4F"/>
          </a:solidFill>
          <a:ln/>
        </p:spPr>
      </p:sp>
      <p:sp>
        <p:nvSpPr>
          <p:cNvPr id="7" name="Text 4"/>
          <p:cNvSpPr/>
          <p:nvPr/>
        </p:nvSpPr>
        <p:spPr>
          <a:xfrm>
            <a:off x="1028224" y="33261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Tecnicamente Sólido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8224" y="3789283"/>
            <a:ext cx="3316962" cy="1306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estabilização em profundidade resolve a causa raiz da falha — e não apenas o sintoma superficial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572000" y="3099316"/>
            <a:ext cx="3770590" cy="2223135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10" name="Shape 7"/>
          <p:cNvSpPr/>
          <p:nvPr/>
        </p:nvSpPr>
        <p:spPr>
          <a:xfrm>
            <a:off x="4572000" y="3099316"/>
            <a:ext cx="30480" cy="2223135"/>
          </a:xfrm>
          <a:prstGeom prst="roundRect">
            <a:avLst>
              <a:gd name="adj" fmla="val 669768"/>
            </a:avLst>
          </a:prstGeom>
          <a:solidFill>
            <a:srgbClr val="7EB135"/>
          </a:solidFill>
          <a:ln/>
        </p:spPr>
      </p:sp>
      <p:sp>
        <p:nvSpPr>
          <p:cNvPr id="11" name="Text 8"/>
          <p:cNvSpPr/>
          <p:nvPr/>
        </p:nvSpPr>
        <p:spPr>
          <a:xfrm>
            <a:off x="4798814" y="33261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Financeiramente Eficiente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4798814" y="3789283"/>
            <a:ext cx="3316962" cy="1306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2–5× maior alcance da rede por unidade de orçamento municipal, com um ciclo de vida de 15–20 anos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801410" y="5322451"/>
            <a:ext cx="7541181" cy="1569958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14" name="Shape 11"/>
          <p:cNvSpPr/>
          <p:nvPr/>
        </p:nvSpPr>
        <p:spPr>
          <a:xfrm>
            <a:off x="801410" y="5322451"/>
            <a:ext cx="7541181" cy="30480"/>
          </a:xfrm>
          <a:prstGeom prst="roundRect">
            <a:avLst>
              <a:gd name="adj" fmla="val 669768"/>
            </a:avLst>
          </a:prstGeom>
          <a:solidFill>
            <a:srgbClr val="7EB135"/>
          </a:solidFill>
          <a:ln/>
        </p:spPr>
      </p:sp>
      <p:sp>
        <p:nvSpPr>
          <p:cNvPr id="15" name="Text 12"/>
          <p:cNvSpPr/>
          <p:nvPr/>
        </p:nvSpPr>
        <p:spPr>
          <a:xfrm>
            <a:off x="1028224" y="55492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Ambientalmente Conforme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1028224" y="6012418"/>
            <a:ext cx="7087553" cy="6531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Zero extração em pedreira, zero resíduos, menor carbono — totalmente alinhado com as obrigações do Parque Natural</a:t>
            </a:r>
            <a:endParaRPr lang="en-US" sz="1750" dirty="0"/>
          </a:p>
        </p:txBody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336" y="226814"/>
            <a:ext cx="1278850" cy="566976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8357949" y="7576304"/>
            <a:ext cx="55923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5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37</a:t>
            </a:r>
            <a:endParaRPr lang="en-US" sz="15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8700"/>
            <a:ext cx="7523917" cy="575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Porque Isto Funciona Especificamente em Aljezur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793790" y="1784271"/>
            <a:ext cx="6461522" cy="2648426"/>
          </a:xfrm>
          <a:prstGeom prst="roundRect">
            <a:avLst>
              <a:gd name="adj" fmla="val 6263"/>
            </a:avLst>
          </a:prstGeom>
          <a:solidFill>
            <a:srgbClr val="E8F3D8"/>
          </a:solidFill>
          <a:ln w="7620">
            <a:solidFill>
              <a:srgbClr val="98CB4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748087" y="1976080"/>
            <a:ext cx="552807" cy="552807"/>
          </a:xfrm>
          <a:prstGeom prst="roundRect">
            <a:avLst>
              <a:gd name="adj" fmla="val 16539381"/>
            </a:avLst>
          </a:prstGeom>
          <a:solidFill>
            <a:srgbClr val="98CB4F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00130" y="2128004"/>
            <a:ext cx="248722" cy="24872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85599" y="2648664"/>
            <a:ext cx="6077903" cy="30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Rede Rural Dispersa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985599" y="3024545"/>
            <a:ext cx="6077903" cy="1216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rede viária rural amplamente dispersa de Aljezur torna impraticáveis e dispendiosas as soluções centralizadas e dependentes de maquinaria pesada — a abordagem leve, in situ, da EBS é perfeitamente adequada.</a:t>
            </a:r>
            <a:endParaRPr lang="en-US" sz="1800" dirty="0"/>
          </a:p>
        </p:txBody>
      </p:sp>
      <p:sp>
        <p:nvSpPr>
          <p:cNvPr id="8" name="Shape 5"/>
          <p:cNvSpPr/>
          <p:nvPr/>
        </p:nvSpPr>
        <p:spPr>
          <a:xfrm>
            <a:off x="7375088" y="1784271"/>
            <a:ext cx="6461522" cy="2648426"/>
          </a:xfrm>
          <a:prstGeom prst="roundRect">
            <a:avLst>
              <a:gd name="adj" fmla="val 6263"/>
            </a:avLst>
          </a:prstGeom>
          <a:solidFill>
            <a:srgbClr val="E8F3D8"/>
          </a:solidFill>
          <a:ln w="7620">
            <a:solidFill>
              <a:srgbClr val="98CB4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329386" y="1976080"/>
            <a:ext cx="552807" cy="552807"/>
          </a:xfrm>
          <a:prstGeom prst="roundRect">
            <a:avLst>
              <a:gd name="adj" fmla="val 16539381"/>
            </a:avLst>
          </a:prstGeom>
          <a:solidFill>
            <a:srgbClr val="98CB4F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1429" y="2128004"/>
            <a:ext cx="248722" cy="24872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566898" y="2648664"/>
            <a:ext cx="6077903" cy="30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Custos Elevados de Transporte → Vantagem EBS</a:t>
            </a:r>
            <a:endParaRPr lang="en-US" sz="1800" dirty="0"/>
          </a:p>
        </p:txBody>
      </p:sp>
      <p:sp>
        <p:nvSpPr>
          <p:cNvPr id="12" name="Text 8"/>
          <p:cNvSpPr/>
          <p:nvPr/>
        </p:nvSpPr>
        <p:spPr>
          <a:xfrm>
            <a:off x="7566898" y="3024545"/>
            <a:ext cx="6077903" cy="1216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elevado custo de transporte de materiais para locais remotos confere à metodologia EBS, sem importação e executada in situ, uma vantagem económica decisiva para o município.</a:t>
            </a:r>
            <a:endParaRPr lang="en-US" sz="1800" dirty="0"/>
          </a:p>
        </p:txBody>
      </p:sp>
      <p:sp>
        <p:nvSpPr>
          <p:cNvPr id="13" name="Shape 9"/>
          <p:cNvSpPr/>
          <p:nvPr/>
        </p:nvSpPr>
        <p:spPr>
          <a:xfrm>
            <a:off x="793790" y="4552474"/>
            <a:ext cx="6461522" cy="2648426"/>
          </a:xfrm>
          <a:prstGeom prst="roundRect">
            <a:avLst>
              <a:gd name="adj" fmla="val 6263"/>
            </a:avLst>
          </a:prstGeom>
          <a:solidFill>
            <a:srgbClr val="E8F3D8"/>
          </a:solidFill>
          <a:ln w="7620">
            <a:solidFill>
              <a:srgbClr val="98CB4F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3748087" y="4744283"/>
            <a:ext cx="552807" cy="552807"/>
          </a:xfrm>
          <a:prstGeom prst="roundRect">
            <a:avLst>
              <a:gd name="adj" fmla="val 16539381"/>
            </a:avLst>
          </a:prstGeom>
          <a:solidFill>
            <a:srgbClr val="98CB4F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0130" y="4896207"/>
            <a:ext cx="248722" cy="24872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5599" y="5416867"/>
            <a:ext cx="6077903" cy="30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Falha Induzida pela Drenagem → Solução EBS</a:t>
            </a:r>
            <a:endParaRPr lang="en-US" sz="1800" dirty="0"/>
          </a:p>
        </p:txBody>
      </p:sp>
      <p:sp>
        <p:nvSpPr>
          <p:cNvPr id="17" name="Text 12"/>
          <p:cNvSpPr/>
          <p:nvPr/>
        </p:nvSpPr>
        <p:spPr>
          <a:xfrm>
            <a:off x="985599" y="5792748"/>
            <a:ext cx="6077903" cy="1216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principal mecanismo de degradação das estradas da região — infiltração de água e colapso da drenagem — é abordado de forma direta e permanente pela tecnologia de matriz impermeável da EBS.</a:t>
            </a:r>
            <a:endParaRPr lang="en-US" sz="1800" dirty="0"/>
          </a:p>
        </p:txBody>
      </p:sp>
      <p:sp>
        <p:nvSpPr>
          <p:cNvPr id="18" name="Shape 13"/>
          <p:cNvSpPr/>
          <p:nvPr/>
        </p:nvSpPr>
        <p:spPr>
          <a:xfrm>
            <a:off x="7375088" y="4552474"/>
            <a:ext cx="6461522" cy="2648426"/>
          </a:xfrm>
          <a:prstGeom prst="roundRect">
            <a:avLst>
              <a:gd name="adj" fmla="val 6263"/>
            </a:avLst>
          </a:prstGeom>
          <a:solidFill>
            <a:srgbClr val="E8F3D8"/>
          </a:solidFill>
          <a:ln w="7620">
            <a:solidFill>
              <a:srgbClr val="98CB4F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10329386" y="4744283"/>
            <a:ext cx="552807" cy="552807"/>
          </a:xfrm>
          <a:prstGeom prst="roundRect">
            <a:avLst>
              <a:gd name="adj" fmla="val 16539381"/>
            </a:avLst>
          </a:prstGeom>
          <a:solidFill>
            <a:srgbClr val="98CB4F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81429" y="4896207"/>
            <a:ext cx="248722" cy="248722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566898" y="5416867"/>
            <a:ext cx="6077903" cy="30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Restrições Ambientais → Método de Baixo Impacto</a:t>
            </a:r>
            <a:endParaRPr lang="en-US" sz="1800" dirty="0"/>
          </a:p>
        </p:txBody>
      </p:sp>
      <p:sp>
        <p:nvSpPr>
          <p:cNvPr id="22" name="Text 16"/>
          <p:cNvSpPr/>
          <p:nvPr/>
        </p:nvSpPr>
        <p:spPr>
          <a:xfrm>
            <a:off x="7566898" y="5792748"/>
            <a:ext cx="6077903" cy="1216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Operar no Parque Natural da Costa Vicentina exige uma solução não tóxica, visualmente harmoniosa e ecologicamente inerte — precisamente o que a EBS oferece.</a:t>
            </a:r>
            <a:endParaRPr lang="en-US" sz="1800" dirty="0"/>
          </a:p>
        </p:txBody>
      </p:sp>
      <p:pic>
        <p:nvPicPr>
          <p:cNvPr id="23" name="Image 4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24736" y="226814"/>
            <a:ext cx="1278850" cy="566976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13767673" y="7588210"/>
            <a:ext cx="635913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38</a:t>
            </a:r>
            <a:endParaRPr lang="en-US" sz="15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21913"/>
            <a:ext cx="4700349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Modelo de Execução para Aljezur</a:t>
            </a:r>
            <a:endParaRPr lang="en-US" sz="3300" dirty="0"/>
          </a:p>
        </p:txBody>
      </p:sp>
      <p:sp>
        <p:nvSpPr>
          <p:cNvPr id="4" name="Shape 1"/>
          <p:cNvSpPr/>
          <p:nvPr/>
        </p:nvSpPr>
        <p:spPr>
          <a:xfrm>
            <a:off x="793790" y="1792724"/>
            <a:ext cx="478393" cy="478393"/>
          </a:xfrm>
          <a:prstGeom prst="roundRect">
            <a:avLst>
              <a:gd name="adj" fmla="val 40006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431608" y="1865709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Empreiteiro vs Supervisão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1431608" y="2293620"/>
            <a:ext cx="691860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Definir as funções e responsabilidades entre a função de supervisão do município e os operadores especializados contratados, garantindo controlo de qualidade e responsabilização ao longo de todo o programa.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93790" y="3803213"/>
            <a:ext cx="478393" cy="478393"/>
          </a:xfrm>
          <a:prstGeom prst="roundRect">
            <a:avLst>
              <a:gd name="adj" fmla="val 40006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431608" y="3876199"/>
            <a:ext cx="288929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Integração de Mão de Obra Local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431608" y="4304109"/>
            <a:ext cx="6918603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Maximizar a utilização da mão de obra local nas fases de aplicação e compactação, para reduzir custos, desenvolver capacidade interna e gerar benefícios económicos para a comunidade.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93790" y="5516047"/>
            <a:ext cx="478393" cy="478393"/>
          </a:xfrm>
          <a:prstGeom prst="roundRect">
            <a:avLst>
              <a:gd name="adj" fmla="val 40006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431608" y="5589032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Opções de Equipamento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1431608" y="6016943"/>
            <a:ext cx="691860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Identificar a maquinaria adequada — desde compactadores standard a cisternas de água e recicladores — que possa ser obtida local ou regionalmente, minimizando os custos de mobilização e a importação de equipamento pesado.</a:t>
            </a:r>
            <a:endParaRPr lang="en-US" sz="1650" dirty="0"/>
          </a:p>
        </p:txBody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336" y="226814"/>
            <a:ext cx="1278850" cy="566976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8335804" y="7580352"/>
            <a:ext cx="581382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5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39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31558"/>
            <a:ext cx="4123134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Condições Rodoviárias Existentes</a:t>
            </a:r>
            <a:endParaRPr lang="en-US" sz="2900" dirty="0"/>
          </a:p>
        </p:txBody>
      </p:sp>
      <p:sp>
        <p:nvSpPr>
          <p:cNvPr id="4" name="Shape 1"/>
          <p:cNvSpPr/>
          <p:nvPr/>
        </p:nvSpPr>
        <p:spPr>
          <a:xfrm>
            <a:off x="6280190" y="1671995"/>
            <a:ext cx="7556421" cy="1063585"/>
          </a:xfrm>
          <a:prstGeom prst="roundRect">
            <a:avLst>
              <a:gd name="adj" fmla="val 15595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71999" y="1863804"/>
            <a:ext cx="7172801" cy="30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Fadiga da Superfície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6471999" y="2239685"/>
            <a:ext cx="7172801" cy="30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Formação extensiva de covas e fissuração na camada de desgaste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6280190" y="2855357"/>
            <a:ext cx="7556421" cy="1367671"/>
          </a:xfrm>
          <a:prstGeom prst="roundRect">
            <a:avLst>
              <a:gd name="adj" fmla="val 12128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471999" y="3047167"/>
            <a:ext cx="7172801" cy="30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Desagregação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6471999" y="3423047"/>
            <a:ext cx="7172801" cy="608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Perda progressiva de agregados e desintegração da superfície sob o tráfego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6280190" y="4342805"/>
            <a:ext cx="7556421" cy="1367671"/>
          </a:xfrm>
          <a:prstGeom prst="roundRect">
            <a:avLst>
              <a:gd name="adj" fmla="val 12128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71999" y="4534614"/>
            <a:ext cx="7172801" cy="30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Deformação Permanente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6471999" y="4910495"/>
            <a:ext cx="7172801" cy="608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Deformação permanente indicativa de fragilidade estrutural na base</a:t>
            </a:r>
            <a:endParaRPr lang="en-US" sz="1800" dirty="0"/>
          </a:p>
        </p:txBody>
      </p:sp>
      <p:sp>
        <p:nvSpPr>
          <p:cNvPr id="13" name="Shape 10"/>
          <p:cNvSpPr/>
          <p:nvPr/>
        </p:nvSpPr>
        <p:spPr>
          <a:xfrm>
            <a:off x="6280190" y="5830253"/>
            <a:ext cx="7556421" cy="1367671"/>
          </a:xfrm>
          <a:prstGeom prst="roundRect">
            <a:avLst>
              <a:gd name="adj" fmla="val 12128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471999" y="6022062"/>
            <a:ext cx="7172801" cy="30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Falha de Berma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6471999" y="6397943"/>
            <a:ext cx="7172801" cy="608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Colapso lateral motivado por drenagem deficiente e falta de suporte da berma</a:t>
            </a:r>
            <a:endParaRPr lang="en-US" sz="1800" dirty="0"/>
          </a:p>
        </p:txBody>
      </p:sp>
      <p:pic>
        <p:nvPicPr>
          <p:cNvPr id="1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4736" y="226814"/>
            <a:ext cx="1278850" cy="566976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13881140" y="7588210"/>
            <a:ext cx="522446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</a:t>
            </a:r>
            <a:endParaRPr lang="en-US" sz="15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6459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Próximos Passos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793790" y="1654850"/>
            <a:ext cx="6933605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900"/>
              </a:lnSpc>
              <a:buNone/>
            </a:pPr>
            <a:r>
              <a:rPr lang="en-US" sz="47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Da Apresentação ao Projeto Piloto</a:t>
            </a:r>
            <a:endParaRPr lang="en-US" sz="4700" dirty="0"/>
          </a:p>
        </p:txBody>
      </p:sp>
      <p:sp>
        <p:nvSpPr>
          <p:cNvPr id="4" name="Shape 2"/>
          <p:cNvSpPr/>
          <p:nvPr/>
        </p:nvSpPr>
        <p:spPr>
          <a:xfrm>
            <a:off x="793790" y="3076575"/>
            <a:ext cx="4211003" cy="2086451"/>
          </a:xfrm>
          <a:prstGeom prst="roundRect">
            <a:avLst>
              <a:gd name="adj" fmla="val 7012"/>
            </a:avLst>
          </a:prstGeom>
          <a:solidFill>
            <a:srgbClr val="FFFFFF"/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3046095"/>
            <a:ext cx="4211003" cy="121920"/>
          </a:xfrm>
          <a:prstGeom prst="roundRect">
            <a:avLst>
              <a:gd name="adj" fmla="val 177907"/>
            </a:avLst>
          </a:prstGeom>
          <a:solidFill>
            <a:srgbClr val="98CB4F"/>
          </a:solidFill>
          <a:ln/>
        </p:spPr>
      </p:sp>
      <p:sp>
        <p:nvSpPr>
          <p:cNvPr id="6" name="Shape 4"/>
          <p:cNvSpPr/>
          <p:nvPr/>
        </p:nvSpPr>
        <p:spPr>
          <a:xfrm>
            <a:off x="2537817" y="2715101"/>
            <a:ext cx="722948" cy="722948"/>
          </a:xfrm>
          <a:prstGeom prst="roundRect">
            <a:avLst>
              <a:gd name="adj" fmla="val 126482"/>
            </a:avLst>
          </a:prstGeom>
          <a:solidFill>
            <a:srgbClr val="98CB4F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754630" y="2931914"/>
            <a:ext cx="289203" cy="289203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65252" y="3679031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Avaliação do Local</a:t>
            </a:r>
            <a:endParaRPr lang="en-US" sz="2350" dirty="0"/>
          </a:p>
        </p:txBody>
      </p:sp>
      <p:sp>
        <p:nvSpPr>
          <p:cNvPr id="9" name="Text 6"/>
          <p:cNvSpPr/>
          <p:nvPr/>
        </p:nvSpPr>
        <p:spPr>
          <a:xfrm>
            <a:off x="1065252" y="4178379"/>
            <a:ext cx="3668078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Levantamento do estado e amostragem de materiais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5209580" y="3076575"/>
            <a:ext cx="4211122" cy="2086451"/>
          </a:xfrm>
          <a:prstGeom prst="roundRect">
            <a:avLst>
              <a:gd name="adj" fmla="val 7012"/>
            </a:avLst>
          </a:prstGeom>
          <a:solidFill>
            <a:srgbClr val="FFFFFF"/>
          </a:solidFill>
          <a:ln/>
        </p:spPr>
      </p:sp>
      <p:sp>
        <p:nvSpPr>
          <p:cNvPr id="11" name="Shape 8"/>
          <p:cNvSpPr/>
          <p:nvPr/>
        </p:nvSpPr>
        <p:spPr>
          <a:xfrm>
            <a:off x="5209580" y="3046095"/>
            <a:ext cx="4211122" cy="121920"/>
          </a:xfrm>
          <a:prstGeom prst="roundRect">
            <a:avLst>
              <a:gd name="adj" fmla="val 177907"/>
            </a:avLst>
          </a:prstGeom>
          <a:solidFill>
            <a:srgbClr val="98CB4F"/>
          </a:solidFill>
          <a:ln/>
        </p:spPr>
      </p:sp>
      <p:sp>
        <p:nvSpPr>
          <p:cNvPr id="12" name="Shape 9"/>
          <p:cNvSpPr/>
          <p:nvPr/>
        </p:nvSpPr>
        <p:spPr>
          <a:xfrm>
            <a:off x="6953607" y="2715101"/>
            <a:ext cx="722948" cy="722948"/>
          </a:xfrm>
          <a:prstGeom prst="roundRect">
            <a:avLst>
              <a:gd name="adj" fmla="val 126482"/>
            </a:avLst>
          </a:prstGeom>
          <a:solidFill>
            <a:srgbClr val="98CB4F"/>
          </a:solidFill>
          <a:ln/>
        </p:spPr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0420" y="2931914"/>
            <a:ext cx="289203" cy="289203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5481042" y="3679031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Seleção do Projeto Piloto</a:t>
            </a:r>
            <a:endParaRPr lang="en-US" sz="2350" dirty="0"/>
          </a:p>
        </p:txBody>
      </p:sp>
      <p:sp>
        <p:nvSpPr>
          <p:cNvPr id="15" name="Text 11"/>
          <p:cNvSpPr/>
          <p:nvPr/>
        </p:nvSpPr>
        <p:spPr>
          <a:xfrm>
            <a:off x="5481042" y="4178379"/>
            <a:ext cx="3668197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Vale da Telha até Monte Clérigo delimitado</a:t>
            </a:r>
            <a:endParaRPr lang="en-US" sz="1850" dirty="0"/>
          </a:p>
        </p:txBody>
      </p:sp>
      <p:sp>
        <p:nvSpPr>
          <p:cNvPr id="16" name="Shape 12"/>
          <p:cNvSpPr/>
          <p:nvPr/>
        </p:nvSpPr>
        <p:spPr>
          <a:xfrm>
            <a:off x="9625489" y="3076575"/>
            <a:ext cx="4211003" cy="2086451"/>
          </a:xfrm>
          <a:prstGeom prst="roundRect">
            <a:avLst>
              <a:gd name="adj" fmla="val 7012"/>
            </a:avLst>
          </a:prstGeom>
          <a:solidFill>
            <a:srgbClr val="FFFFFF"/>
          </a:solidFill>
          <a:ln/>
        </p:spPr>
      </p:sp>
      <p:sp>
        <p:nvSpPr>
          <p:cNvPr id="17" name="Shape 13"/>
          <p:cNvSpPr/>
          <p:nvPr/>
        </p:nvSpPr>
        <p:spPr>
          <a:xfrm>
            <a:off x="9625489" y="3046095"/>
            <a:ext cx="4211003" cy="121920"/>
          </a:xfrm>
          <a:prstGeom prst="roundRect">
            <a:avLst>
              <a:gd name="adj" fmla="val 177907"/>
            </a:avLst>
          </a:prstGeom>
          <a:solidFill>
            <a:srgbClr val="98CB4F"/>
          </a:solidFill>
          <a:ln/>
        </p:spPr>
      </p:sp>
      <p:sp>
        <p:nvSpPr>
          <p:cNvPr id="18" name="Shape 14"/>
          <p:cNvSpPr/>
          <p:nvPr/>
        </p:nvSpPr>
        <p:spPr>
          <a:xfrm>
            <a:off x="11369516" y="2715101"/>
            <a:ext cx="722948" cy="722948"/>
          </a:xfrm>
          <a:prstGeom prst="roundRect">
            <a:avLst>
              <a:gd name="adj" fmla="val 126482"/>
            </a:avLst>
          </a:prstGeom>
          <a:solidFill>
            <a:srgbClr val="98CB4F"/>
          </a:solidFill>
          <a:ln/>
        </p:spPr>
      </p:sp>
      <p:pic>
        <p:nvPicPr>
          <p:cNvPr id="1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86329" y="2931914"/>
            <a:ext cx="289203" cy="289203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896951" y="3679031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Validação Técnica</a:t>
            </a:r>
            <a:endParaRPr lang="en-US" sz="2350" dirty="0"/>
          </a:p>
        </p:txBody>
      </p:sp>
      <p:sp>
        <p:nvSpPr>
          <p:cNvPr id="21" name="Text 16"/>
          <p:cNvSpPr/>
          <p:nvPr/>
        </p:nvSpPr>
        <p:spPr>
          <a:xfrm>
            <a:off x="9896951" y="4178379"/>
            <a:ext cx="3668078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Ensaios de materiais e confirmação do projeto</a:t>
            </a:r>
            <a:endParaRPr lang="en-US" sz="1850" dirty="0"/>
          </a:p>
        </p:txBody>
      </p:sp>
      <p:sp>
        <p:nvSpPr>
          <p:cNvPr id="22" name="Shape 17"/>
          <p:cNvSpPr/>
          <p:nvPr/>
        </p:nvSpPr>
        <p:spPr>
          <a:xfrm>
            <a:off x="793790" y="5393412"/>
            <a:ext cx="13042821" cy="1639610"/>
          </a:xfrm>
          <a:prstGeom prst="roundRect">
            <a:avLst>
              <a:gd name="adj" fmla="val 13229"/>
            </a:avLst>
          </a:prstGeom>
          <a:solidFill>
            <a:srgbClr val="DCEEC4"/>
          </a:solidFill>
          <a:ln/>
        </p:spPr>
      </p:sp>
      <p:pic>
        <p:nvPicPr>
          <p:cNvPr id="23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72" y="5750481"/>
            <a:ext cx="301228" cy="240983"/>
          </a:xfrm>
          <a:prstGeom prst="rect">
            <a:avLst/>
          </a:prstGeom>
        </p:spPr>
      </p:pic>
      <p:sp>
        <p:nvSpPr>
          <p:cNvPr id="24" name="Text 18"/>
          <p:cNvSpPr/>
          <p:nvPr/>
        </p:nvSpPr>
        <p:spPr>
          <a:xfrm>
            <a:off x="1576983" y="5658445"/>
            <a:ext cx="12018645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Estamos prontos para avançar imediatamente para a avaliação do local. Pode ser agendada, com pouca antecedência, uma reunião técnica com os engenheiros municipais para confirmar o âmbito, o programa e as responsabilidades.</a:t>
            </a:r>
            <a:endParaRPr lang="en-US" sz="1850" dirty="0"/>
          </a:p>
        </p:txBody>
      </p:sp>
      <p:pic>
        <p:nvPicPr>
          <p:cNvPr id="25" name="Image 4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24736" y="226814"/>
            <a:ext cx="1278850" cy="566976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3863876" y="7572375"/>
            <a:ext cx="539710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40</a:t>
            </a:r>
            <a:endParaRPr lang="en-US" sz="155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1043" y="1547813"/>
            <a:ext cx="3348037" cy="418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Estratégia de Implementação</a:t>
            </a:r>
            <a:endParaRPr lang="en-US" sz="2600" dirty="0"/>
          </a:p>
        </p:txBody>
      </p:sp>
      <p:sp>
        <p:nvSpPr>
          <p:cNvPr id="4" name="Text 1"/>
          <p:cNvSpPr/>
          <p:nvPr/>
        </p:nvSpPr>
        <p:spPr>
          <a:xfrm>
            <a:off x="721043" y="2005846"/>
            <a:ext cx="7577495" cy="523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2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Implementação Faseada em Todo o Município de Aljezur</a:t>
            </a:r>
            <a:endParaRPr lang="en-US" sz="3250" dirty="0"/>
          </a:p>
        </p:txBody>
      </p:sp>
      <p:sp>
        <p:nvSpPr>
          <p:cNvPr id="5" name="Shape 2"/>
          <p:cNvSpPr/>
          <p:nvPr/>
        </p:nvSpPr>
        <p:spPr>
          <a:xfrm>
            <a:off x="909280" y="2677120"/>
            <a:ext cx="22860" cy="4004667"/>
          </a:xfrm>
          <a:prstGeom prst="roundRect">
            <a:avLst>
              <a:gd name="adj" fmla="val 659064"/>
            </a:avLst>
          </a:prstGeom>
          <a:solidFill>
            <a:srgbClr val="7EB135"/>
          </a:solidFill>
          <a:ln/>
        </p:spPr>
      </p:sp>
      <p:sp>
        <p:nvSpPr>
          <p:cNvPr id="6" name="Shape 3"/>
          <p:cNvSpPr/>
          <p:nvPr/>
        </p:nvSpPr>
        <p:spPr>
          <a:xfrm>
            <a:off x="1074718" y="2853928"/>
            <a:ext cx="502206" cy="22860"/>
          </a:xfrm>
          <a:prstGeom prst="roundRect">
            <a:avLst>
              <a:gd name="adj" fmla="val 659064"/>
            </a:avLst>
          </a:prstGeom>
          <a:solidFill>
            <a:srgbClr val="7EB135"/>
          </a:solidFill>
          <a:ln/>
        </p:spPr>
      </p:sp>
      <p:sp>
        <p:nvSpPr>
          <p:cNvPr id="7" name="Shape 4"/>
          <p:cNvSpPr/>
          <p:nvPr/>
        </p:nvSpPr>
        <p:spPr>
          <a:xfrm>
            <a:off x="720983" y="2677120"/>
            <a:ext cx="376595" cy="376595"/>
          </a:xfrm>
          <a:prstGeom prst="roundRect">
            <a:avLst>
              <a:gd name="adj" fmla="val 40006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83669" y="2708434"/>
            <a:ext cx="251103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1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746290" y="2708434"/>
            <a:ext cx="2511028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Fase 1 — Piloto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746290" y="3081576"/>
            <a:ext cx="6676668" cy="798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Vale da Telha a Monte Clérigo </a:t>
            </a:r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Troço de estrada degradado selecionado para validar o desempenho e demonstrar a metodologia às partes interessadas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1074718" y="4254698"/>
            <a:ext cx="502206" cy="22860"/>
          </a:xfrm>
          <a:prstGeom prst="roundRect">
            <a:avLst>
              <a:gd name="adj" fmla="val 659064"/>
            </a:avLst>
          </a:prstGeom>
          <a:solidFill>
            <a:srgbClr val="7EB135"/>
          </a:solidFill>
          <a:ln/>
        </p:spPr>
      </p:sp>
      <p:sp>
        <p:nvSpPr>
          <p:cNvPr id="12" name="Shape 9"/>
          <p:cNvSpPr/>
          <p:nvPr/>
        </p:nvSpPr>
        <p:spPr>
          <a:xfrm>
            <a:off x="720983" y="4077891"/>
            <a:ext cx="376595" cy="376595"/>
          </a:xfrm>
          <a:prstGeom prst="roundRect">
            <a:avLst>
              <a:gd name="adj" fmla="val 40006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83669" y="4109204"/>
            <a:ext cx="251103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2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746290" y="4109204"/>
            <a:ext cx="2511028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Fase 2 — Expansão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1746290" y="4482346"/>
            <a:ext cx="6676668" cy="798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Rogil e Bordeira</a:t>
            </a:r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Alargar o tratamento a vias secundárias prioritárias com base nas aprendizagens do piloto e nos dados do levantamento de condição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1074718" y="5655469"/>
            <a:ext cx="502206" cy="22860"/>
          </a:xfrm>
          <a:prstGeom prst="roundRect">
            <a:avLst>
              <a:gd name="adj" fmla="val 659064"/>
            </a:avLst>
          </a:prstGeom>
          <a:solidFill>
            <a:srgbClr val="7EB135"/>
          </a:solidFill>
          <a:ln/>
        </p:spPr>
      </p:sp>
      <p:sp>
        <p:nvSpPr>
          <p:cNvPr id="17" name="Shape 14"/>
          <p:cNvSpPr/>
          <p:nvPr/>
        </p:nvSpPr>
        <p:spPr>
          <a:xfrm>
            <a:off x="720983" y="5478661"/>
            <a:ext cx="376595" cy="376595"/>
          </a:xfrm>
          <a:prstGeom prst="roundRect">
            <a:avLst>
              <a:gd name="adj" fmla="val 40006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83669" y="5509974"/>
            <a:ext cx="251103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3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1746290" y="5509974"/>
            <a:ext cx="2827377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Fase 3 — Implementação Municipal</a:t>
            </a:r>
            <a:endParaRPr lang="en-US" sz="1950" dirty="0"/>
          </a:p>
        </p:txBody>
      </p:sp>
      <p:sp>
        <p:nvSpPr>
          <p:cNvPr id="20" name="Text 17"/>
          <p:cNvSpPr/>
          <p:nvPr/>
        </p:nvSpPr>
        <p:spPr>
          <a:xfrm>
            <a:off x="1746290" y="5883116"/>
            <a:ext cx="6676668" cy="798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Priorização da Rede Total</a:t>
            </a:r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Tratamento sistemático da rede viária mais ampla, sequenciado por condição, tráfego e importância estratégica</a:t>
            </a:r>
            <a:endParaRPr lang="en-US" sz="1600" dirty="0"/>
          </a:p>
        </p:txBody>
      </p:sp>
      <p:pic>
        <p:nvPicPr>
          <p:cNvPr id="2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210" y="205978"/>
            <a:ext cx="1161812" cy="515064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8360331" y="7651313"/>
            <a:ext cx="577691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41</a:t>
            </a:r>
            <a:endParaRPr lang="en-US" sz="1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3176" y="1171456"/>
            <a:ext cx="5151477" cy="6438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endParaRPr lang="en-US" sz="4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6267" y="2021681"/>
            <a:ext cx="2743676" cy="13998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04986" y="2011799"/>
            <a:ext cx="6489859" cy="1399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Esforçamo-nos por alcançar uma pegada ambiental zero, maximizando a eficiência do orçamento municipal.</a:t>
            </a:r>
            <a:endParaRPr lang="en-US" sz="2900" dirty="0"/>
          </a:p>
        </p:txBody>
      </p:sp>
      <p:sp>
        <p:nvSpPr>
          <p:cNvPr id="5" name="Text 2"/>
          <p:cNvSpPr/>
          <p:nvPr/>
        </p:nvSpPr>
        <p:spPr>
          <a:xfrm>
            <a:off x="643176" y="3598426"/>
            <a:ext cx="13344049" cy="182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643176" y="3898582"/>
            <a:ext cx="2986326" cy="373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O Triplo Benefício:</a:t>
            </a:r>
            <a:endParaRPr lang="en-US" sz="2350" dirty="0"/>
          </a:p>
        </p:txBody>
      </p:sp>
      <p:sp>
        <p:nvSpPr>
          <p:cNvPr id="7" name="Shape 4"/>
          <p:cNvSpPr/>
          <p:nvPr/>
        </p:nvSpPr>
        <p:spPr>
          <a:xfrm>
            <a:off x="643176" y="4389715"/>
            <a:ext cx="4395549" cy="958929"/>
          </a:xfrm>
          <a:prstGeom prst="roundRect">
            <a:avLst>
              <a:gd name="adj" fmla="val 14014"/>
            </a:avLst>
          </a:prstGeom>
          <a:solidFill>
            <a:srgbClr val="E8F3D8"/>
          </a:solidFill>
          <a:ln w="7620">
            <a:solidFill>
              <a:srgbClr val="CED9B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00100" y="4546640"/>
            <a:ext cx="1866424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1. Melhores Estradas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800100" y="4827151"/>
            <a:ext cx="4081701" cy="364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Estradas melhores, resistentes às intempéries e construídas para durar 15-20 anos.</a:t>
            </a:r>
            <a:endParaRPr lang="en-US" sz="1150" dirty="0"/>
          </a:p>
        </p:txBody>
      </p:sp>
      <p:sp>
        <p:nvSpPr>
          <p:cNvPr id="10" name="Shape 7"/>
          <p:cNvSpPr/>
          <p:nvPr/>
        </p:nvSpPr>
        <p:spPr>
          <a:xfrm>
            <a:off x="5117306" y="4389715"/>
            <a:ext cx="4395668" cy="958929"/>
          </a:xfrm>
          <a:prstGeom prst="roundRect">
            <a:avLst>
              <a:gd name="adj" fmla="val 14014"/>
            </a:avLst>
          </a:prstGeom>
          <a:solidFill>
            <a:srgbClr val="E8F3D8"/>
          </a:solidFill>
          <a:ln w="7620">
            <a:solidFill>
              <a:srgbClr val="CED9B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274231" y="4546640"/>
            <a:ext cx="1866424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2. Custos Mais Baixos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5274231" y="4827151"/>
            <a:ext cx="4081820" cy="364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Redução drástica dos custos de capital e de manutenção em toda a rede municipal.</a:t>
            </a:r>
            <a:endParaRPr lang="en-US" sz="1150" dirty="0"/>
          </a:p>
        </p:txBody>
      </p:sp>
      <p:sp>
        <p:nvSpPr>
          <p:cNvPr id="13" name="Shape 10"/>
          <p:cNvSpPr/>
          <p:nvPr/>
        </p:nvSpPr>
        <p:spPr>
          <a:xfrm>
            <a:off x="9591556" y="4389715"/>
            <a:ext cx="4395668" cy="958929"/>
          </a:xfrm>
          <a:prstGeom prst="roundRect">
            <a:avLst>
              <a:gd name="adj" fmla="val 14014"/>
            </a:avLst>
          </a:prstGeom>
          <a:solidFill>
            <a:srgbClr val="E8F3D8"/>
          </a:solidFill>
          <a:ln w="7620">
            <a:solidFill>
              <a:srgbClr val="CED9BE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748480" y="4546640"/>
            <a:ext cx="1866424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3. Ecologia Protegida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9748480" y="4827151"/>
            <a:ext cx="4081820" cy="364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Proteção total da ecologia da Costa Vicentina com zero introdução de substâncias tóxicas.</a:t>
            </a:r>
            <a:endParaRPr lang="en-US" sz="1150" dirty="0"/>
          </a:p>
        </p:txBody>
      </p:sp>
      <p:sp>
        <p:nvSpPr>
          <p:cNvPr id="16" name="Text 13"/>
          <p:cNvSpPr/>
          <p:nvPr/>
        </p:nvSpPr>
        <p:spPr>
          <a:xfrm>
            <a:off x="643176" y="5466517"/>
            <a:ext cx="4268391" cy="373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Próximos Passos para a Câmara de Aljezur:</a:t>
            </a:r>
            <a:endParaRPr lang="en-US" sz="2350" dirty="0"/>
          </a:p>
        </p:txBody>
      </p:sp>
      <p:sp>
        <p:nvSpPr>
          <p:cNvPr id="17" name="Text 14"/>
          <p:cNvSpPr/>
          <p:nvPr/>
        </p:nvSpPr>
        <p:spPr>
          <a:xfrm>
            <a:off x="643176" y="5957649"/>
            <a:ext cx="149304" cy="186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58585A"/>
                </a:solidFill>
                <a:latin typeface="Bebas Neue Light" pitchFamily="34" charset="0"/>
                <a:ea typeface="Bebas Neue Light" pitchFamily="34" charset="-122"/>
                <a:cs typeface="Bebas Neue Light" pitchFamily="34" charset="-120"/>
              </a:rPr>
              <a:t>01</a:t>
            </a:r>
            <a:endParaRPr lang="en-US" sz="1150" dirty="0"/>
          </a:p>
        </p:txBody>
      </p:sp>
      <p:sp>
        <p:nvSpPr>
          <p:cNvPr id="18" name="Shape 15"/>
          <p:cNvSpPr/>
          <p:nvPr/>
        </p:nvSpPr>
        <p:spPr>
          <a:xfrm>
            <a:off x="643176" y="6196013"/>
            <a:ext cx="4395549" cy="15240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19" name="Text 16"/>
          <p:cNvSpPr/>
          <p:nvPr/>
        </p:nvSpPr>
        <p:spPr>
          <a:xfrm>
            <a:off x="643176" y="6301145"/>
            <a:ext cx="3361134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Avaliar: Inspeção do Local e Extração de Testemunhos</a:t>
            </a:r>
            <a:endParaRPr lang="en-US" sz="1450" dirty="0"/>
          </a:p>
        </p:txBody>
      </p:sp>
      <p:sp>
        <p:nvSpPr>
          <p:cNvPr id="20" name="Text 17"/>
          <p:cNvSpPr/>
          <p:nvPr/>
        </p:nvSpPr>
        <p:spPr>
          <a:xfrm>
            <a:off x="643176" y="6581656"/>
            <a:ext cx="4395549" cy="182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Avaliar as condições existentes das estradas em toda a rede.</a:t>
            </a:r>
            <a:endParaRPr lang="en-US" sz="1150" dirty="0"/>
          </a:p>
        </p:txBody>
      </p:sp>
      <p:sp>
        <p:nvSpPr>
          <p:cNvPr id="21" name="Text 18"/>
          <p:cNvSpPr/>
          <p:nvPr/>
        </p:nvSpPr>
        <p:spPr>
          <a:xfrm>
            <a:off x="5117306" y="5957649"/>
            <a:ext cx="149304" cy="186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58585A"/>
                </a:solidFill>
                <a:latin typeface="Bebas Neue Light" pitchFamily="34" charset="0"/>
                <a:ea typeface="Bebas Neue Light" pitchFamily="34" charset="-122"/>
                <a:cs typeface="Bebas Neue Light" pitchFamily="34" charset="-120"/>
              </a:rPr>
              <a:t>02</a:t>
            </a:r>
            <a:endParaRPr lang="en-US" sz="1150" dirty="0"/>
          </a:p>
        </p:txBody>
      </p:sp>
      <p:sp>
        <p:nvSpPr>
          <p:cNvPr id="22" name="Shape 19"/>
          <p:cNvSpPr/>
          <p:nvPr/>
        </p:nvSpPr>
        <p:spPr>
          <a:xfrm>
            <a:off x="5117306" y="6196013"/>
            <a:ext cx="4395668" cy="15240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23" name="Text 20"/>
          <p:cNvSpPr/>
          <p:nvPr/>
        </p:nvSpPr>
        <p:spPr>
          <a:xfrm>
            <a:off x="5117306" y="6301145"/>
            <a:ext cx="2242661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Implementar: Implementação-piloto</a:t>
            </a:r>
            <a:endParaRPr lang="en-US" sz="1450" dirty="0"/>
          </a:p>
        </p:txBody>
      </p:sp>
      <p:sp>
        <p:nvSpPr>
          <p:cNvPr id="24" name="Text 21"/>
          <p:cNvSpPr/>
          <p:nvPr/>
        </p:nvSpPr>
        <p:spPr>
          <a:xfrm>
            <a:off x="5117306" y="6581656"/>
            <a:ext cx="4395668" cy="364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Aplicar numa via degradada prioritária para demonstrar resultados.</a:t>
            </a:r>
            <a:endParaRPr lang="en-US" sz="1150" dirty="0"/>
          </a:p>
        </p:txBody>
      </p:sp>
      <p:sp>
        <p:nvSpPr>
          <p:cNvPr id="25" name="Text 22"/>
          <p:cNvSpPr/>
          <p:nvPr/>
        </p:nvSpPr>
        <p:spPr>
          <a:xfrm>
            <a:off x="9591556" y="5957649"/>
            <a:ext cx="149304" cy="186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58585A"/>
                </a:solidFill>
                <a:latin typeface="Bebas Neue Light" pitchFamily="34" charset="0"/>
                <a:ea typeface="Bebas Neue Light" pitchFamily="34" charset="-122"/>
                <a:cs typeface="Bebas Neue Light" pitchFamily="34" charset="-120"/>
              </a:rPr>
              <a:t>03</a:t>
            </a:r>
            <a:endParaRPr lang="en-US" sz="1150" dirty="0"/>
          </a:p>
        </p:txBody>
      </p:sp>
      <p:sp>
        <p:nvSpPr>
          <p:cNvPr id="26" name="Shape 23"/>
          <p:cNvSpPr/>
          <p:nvPr/>
        </p:nvSpPr>
        <p:spPr>
          <a:xfrm>
            <a:off x="9591556" y="6196013"/>
            <a:ext cx="4395668" cy="15240"/>
          </a:xfrm>
          <a:prstGeom prst="rect">
            <a:avLst/>
          </a:prstGeom>
          <a:solidFill>
            <a:srgbClr val="98CB4F"/>
          </a:solidFill>
          <a:ln/>
        </p:spPr>
      </p:sp>
      <p:sp>
        <p:nvSpPr>
          <p:cNvPr id="27" name="Text 24"/>
          <p:cNvSpPr/>
          <p:nvPr/>
        </p:nvSpPr>
        <p:spPr>
          <a:xfrm>
            <a:off x="9591556" y="6301145"/>
            <a:ext cx="2861905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Monitorizar: Documentar a Resistência à Água</a:t>
            </a:r>
            <a:endParaRPr lang="en-US" sz="1450" dirty="0"/>
          </a:p>
        </p:txBody>
      </p:sp>
      <p:sp>
        <p:nvSpPr>
          <p:cNvPr id="28" name="Text 25"/>
          <p:cNvSpPr/>
          <p:nvPr/>
        </p:nvSpPr>
        <p:spPr>
          <a:xfrm>
            <a:off x="9591556" y="6581656"/>
            <a:ext cx="4395668" cy="364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Documentar a resistência à água e as poupanças de custos para justificar a expansão a toda a rede.</a:t>
            </a:r>
            <a:endParaRPr lang="en-US" sz="1150" dirty="0"/>
          </a:p>
        </p:txBody>
      </p:sp>
      <p:pic>
        <p:nvPicPr>
          <p:cNvPr id="2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0605" y="183713"/>
            <a:ext cx="1036082" cy="459343"/>
          </a:xfrm>
          <a:prstGeom prst="rect">
            <a:avLst/>
          </a:prstGeom>
        </p:spPr>
      </p:pic>
      <p:sp>
        <p:nvSpPr>
          <p:cNvPr id="30" name="Text 26"/>
          <p:cNvSpPr/>
          <p:nvPr/>
        </p:nvSpPr>
        <p:spPr>
          <a:xfrm>
            <a:off x="13931503" y="7717988"/>
            <a:ext cx="515183" cy="1963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00"/>
              </a:lnSpc>
              <a:buNone/>
            </a:pPr>
            <a:r>
              <a:rPr lang="en-US" sz="12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42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504" y="1731169"/>
            <a:ext cx="5035272" cy="476714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77240" y="1258967"/>
            <a:ext cx="5939433" cy="451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8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O Desafio das Infraestruturas na Costa Vicentina</a:t>
            </a:r>
            <a:endParaRPr lang="en-US" sz="2800" dirty="0"/>
          </a:p>
        </p:txBody>
      </p:sp>
      <p:sp>
        <p:nvSpPr>
          <p:cNvPr id="5" name="Text 1"/>
          <p:cNvSpPr/>
          <p:nvPr/>
        </p:nvSpPr>
        <p:spPr>
          <a:xfrm>
            <a:off x="777240" y="1882140"/>
            <a:ext cx="7589520" cy="885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 redes viárias de Aljezur enfrentam uma crise complexa, em que fenómenos meteorológicos extremos se conjugam com rigorosas leis de conservação.</a:t>
            </a:r>
            <a:endParaRPr lang="en-US" sz="1750" dirty="0"/>
          </a:p>
        </p:txBody>
      </p:sp>
      <p:sp>
        <p:nvSpPr>
          <p:cNvPr id="6" name="Shape 2"/>
          <p:cNvSpPr/>
          <p:nvPr/>
        </p:nvSpPr>
        <p:spPr>
          <a:xfrm>
            <a:off x="777240" y="2897148"/>
            <a:ext cx="7589520" cy="962978"/>
          </a:xfrm>
          <a:prstGeom prst="roundRect">
            <a:avLst>
              <a:gd name="adj" fmla="val 16865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965240" y="3085147"/>
            <a:ext cx="2918341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1. Chuva Intensa e Drenagem Deficiente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965240" y="3435906"/>
            <a:ext cx="7213521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Forte erosão, buracos e rápida degradação da superfície.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777240" y="3974902"/>
            <a:ext cx="7589520" cy="962978"/>
          </a:xfrm>
          <a:prstGeom prst="roundRect">
            <a:avLst>
              <a:gd name="adj" fmla="val 16865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965240" y="4162901"/>
            <a:ext cx="2255639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2. Restrições Ecológicas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965240" y="4513659"/>
            <a:ext cx="7213521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uso de maquinaria pesada e betumes tóxicos é proibido ou fortemente restringido.</a:t>
            </a:r>
            <a:endParaRPr lang="en-US" sz="1400" dirty="0"/>
          </a:p>
        </p:txBody>
      </p:sp>
      <p:sp>
        <p:nvSpPr>
          <p:cNvPr id="12" name="Shape 8"/>
          <p:cNvSpPr/>
          <p:nvPr/>
        </p:nvSpPr>
        <p:spPr>
          <a:xfrm>
            <a:off x="777240" y="5052655"/>
            <a:ext cx="7589520" cy="962978"/>
          </a:xfrm>
          <a:prstGeom prst="roundRect">
            <a:avLst>
              <a:gd name="adj" fmla="val 16865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965240" y="5240655"/>
            <a:ext cx="2255639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3. Erosão Orçamental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965240" y="5591413"/>
            <a:ext cx="7213521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 ciclo interminável de remendos, nivelamento e rega.</a:t>
            </a:r>
            <a:endParaRPr lang="en-US" sz="1400" dirty="0"/>
          </a:p>
        </p:txBody>
      </p:sp>
      <p:sp>
        <p:nvSpPr>
          <p:cNvPr id="15" name="Shape 11"/>
          <p:cNvSpPr/>
          <p:nvPr/>
        </p:nvSpPr>
        <p:spPr>
          <a:xfrm>
            <a:off x="777240" y="6144816"/>
            <a:ext cx="7589520" cy="825698"/>
          </a:xfrm>
          <a:prstGeom prst="roundRect">
            <a:avLst>
              <a:gd name="adj" fmla="val 19669"/>
            </a:avLst>
          </a:prstGeom>
          <a:solidFill>
            <a:srgbClr val="DCEEC4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20" y="6395204"/>
            <a:ext cx="225504" cy="18038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363504" y="6304597"/>
            <a:ext cx="6822877" cy="472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Ideia Central:</a:t>
            </a:r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As estradas tradicionais de gravilha porosa e asfalto não conseguem resistir ao clima da região sem intervenção contínua e dispendiosa.</a:t>
            </a:r>
            <a:endParaRPr lang="en-US" sz="1400" dirty="0"/>
          </a:p>
        </p:txBody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649" y="222052"/>
            <a:ext cx="1252299" cy="55518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8410218" y="7602736"/>
            <a:ext cx="511731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5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8886" y="1683901"/>
            <a:ext cx="2827258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Diagnóstico de Engenharia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608886" y="2065377"/>
            <a:ext cx="3534013" cy="441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Análise da Causa Raiz</a:t>
            </a:r>
            <a:endParaRPr lang="en-US" sz="2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5594" y="3428286"/>
            <a:ext cx="4124087" cy="230171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558814" y="2683073"/>
            <a:ext cx="2204085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Mecanismos Primários de Falha</a:t>
            </a:r>
            <a:endParaRPr lang="en-US" sz="16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1797" y="3062585"/>
            <a:ext cx="211931" cy="21193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18157" y="3027283"/>
            <a:ext cx="4010858" cy="6354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Infiltração de água</a:t>
            </a:r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na estrutura não protegida do pavimento, acelerando a deterioração da base</a:t>
            </a:r>
            <a:endParaRPr lang="en-US" sz="13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11797" y="3838873"/>
            <a:ext cx="211931" cy="21193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0018157" y="3803571"/>
            <a:ext cx="4010858" cy="6354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Ausência de uma camada de base ligada</a:t>
            </a:r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deixando o material granular vulnerável ao deslocamento</a:t>
            </a:r>
            <a:endParaRPr lang="en-US" sz="13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11797" y="4615160"/>
            <a:ext cx="211931" cy="21193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18157" y="4579858"/>
            <a:ext cx="4010858" cy="423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Perda de finos</a:t>
            </a:r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através dos canais de drenagem, reduzindo a coesão e a capacidade de carga</a:t>
            </a:r>
            <a:endParaRPr lang="en-US" sz="1350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11797" y="5215354"/>
            <a:ext cx="211931" cy="211931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0018157" y="5180052"/>
            <a:ext cx="4010858" cy="423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Remendagem superficial repetitiva</a:t>
            </a:r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que trata os sintomas sem resolver a falha estrutural</a:t>
            </a:r>
            <a:endParaRPr lang="en-US" sz="1350" dirty="0"/>
          </a:p>
        </p:txBody>
      </p:sp>
      <p:sp>
        <p:nvSpPr>
          <p:cNvPr id="14" name="Shape 7"/>
          <p:cNvSpPr/>
          <p:nvPr/>
        </p:nvSpPr>
        <p:spPr>
          <a:xfrm>
            <a:off x="9558814" y="5718572"/>
            <a:ext cx="4470202" cy="747832"/>
          </a:xfrm>
          <a:prstGeom prst="roundRect">
            <a:avLst>
              <a:gd name="adj" fmla="val 17013"/>
            </a:avLst>
          </a:prstGeom>
          <a:solidFill>
            <a:srgbClr val="DCEEC4"/>
          </a:solidFill>
          <a:ln/>
        </p:spPr>
      </p:sp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0141" y="5908596"/>
            <a:ext cx="176689" cy="141327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0018157" y="5824180"/>
            <a:ext cx="3869531" cy="508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Conclusão Principal:</a:t>
            </a:r>
            <a:pPr algn="l" indent="0" marL="0">
              <a:lnSpc>
                <a:spcPts val="13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Os tratamentos superficiais, por si só, não conseguem resolver pavimentos com falha estrutural. É necessária uma base ligada.</a:t>
            </a:r>
            <a:endParaRPr lang="en-US" sz="110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75375" y="173950"/>
            <a:ext cx="981075" cy="434935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14055685" y="7746921"/>
            <a:ext cx="400764" cy="182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6</a:t>
            </a:r>
            <a:endParaRPr lang="en-US" sz="11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3584"/>
            <a:ext cx="10315932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Sustentabilidade das Infraestruturas = Problema + Solução + resultado</a:t>
            </a:r>
            <a:endParaRPr lang="en-US" sz="3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03703"/>
            <a:ext cx="3475911" cy="1969651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152662"/>
            <a:ext cx="3475911" cy="1949887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5954673" y="2003703"/>
            <a:ext cx="7889438" cy="1558052"/>
          </a:xfrm>
          <a:prstGeom prst="roundRect">
            <a:avLst>
              <a:gd name="adj" fmla="val 7043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6" name="Shape 2"/>
          <p:cNvSpPr/>
          <p:nvPr/>
        </p:nvSpPr>
        <p:spPr>
          <a:xfrm>
            <a:off x="5931813" y="2003703"/>
            <a:ext cx="91440" cy="1558052"/>
          </a:xfrm>
          <a:prstGeom prst="roundRect">
            <a:avLst>
              <a:gd name="adj" fmla="val 209302"/>
            </a:avLst>
          </a:prstGeom>
          <a:solidFill>
            <a:srgbClr val="98CB4F"/>
          </a:solidFill>
          <a:ln/>
        </p:spPr>
      </p:sp>
      <p:sp>
        <p:nvSpPr>
          <p:cNvPr id="7" name="Text 3"/>
          <p:cNvSpPr/>
          <p:nvPr/>
        </p:nvSpPr>
        <p:spPr>
          <a:xfrm>
            <a:off x="6258758" y="2239208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Problema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6258758" y="2730937"/>
            <a:ext cx="7349847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Estradas degradadas, elevados custos de manutenção e falha estrutural induzida pela água.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5954673" y="3721179"/>
            <a:ext cx="7889438" cy="1558052"/>
          </a:xfrm>
          <a:prstGeom prst="roundRect">
            <a:avLst>
              <a:gd name="adj" fmla="val 7043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5931813" y="3721179"/>
            <a:ext cx="91440" cy="1558052"/>
          </a:xfrm>
          <a:prstGeom prst="roundRect">
            <a:avLst>
              <a:gd name="adj" fmla="val 209302"/>
            </a:avLst>
          </a:prstGeom>
          <a:solidFill>
            <a:srgbClr val="98CB4F"/>
          </a:solidFill>
          <a:ln/>
        </p:spPr>
      </p:sp>
      <p:sp>
        <p:nvSpPr>
          <p:cNvPr id="11" name="Text 7"/>
          <p:cNvSpPr/>
          <p:nvPr/>
        </p:nvSpPr>
        <p:spPr>
          <a:xfrm>
            <a:off x="6258758" y="3956685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Solução</a:t>
            </a:r>
            <a:endParaRPr lang="en-US" sz="2050" dirty="0"/>
          </a:p>
        </p:txBody>
      </p:sp>
      <p:sp>
        <p:nvSpPr>
          <p:cNvPr id="12" name="Text 8"/>
          <p:cNvSpPr/>
          <p:nvPr/>
        </p:nvSpPr>
        <p:spPr>
          <a:xfrm>
            <a:off x="6258758" y="4448413"/>
            <a:ext cx="7349847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Estabilizar e selar os materiais existentes da estrada in situ com EBS — menos maquinaria pesada e reciclagem do material in situ.</a:t>
            </a:r>
            <a:endParaRPr lang="en-US" sz="1650" dirty="0"/>
          </a:p>
        </p:txBody>
      </p:sp>
      <p:sp>
        <p:nvSpPr>
          <p:cNvPr id="13" name="Shape 9"/>
          <p:cNvSpPr/>
          <p:nvPr/>
        </p:nvSpPr>
        <p:spPr>
          <a:xfrm>
            <a:off x="5954673" y="5438656"/>
            <a:ext cx="7889438" cy="1558052"/>
          </a:xfrm>
          <a:prstGeom prst="roundRect">
            <a:avLst>
              <a:gd name="adj" fmla="val 7043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5931813" y="5438656"/>
            <a:ext cx="91440" cy="1558052"/>
          </a:xfrm>
          <a:prstGeom prst="roundRect">
            <a:avLst>
              <a:gd name="adj" fmla="val 209302"/>
            </a:avLst>
          </a:prstGeom>
          <a:solidFill>
            <a:srgbClr val="98CB4F"/>
          </a:solidFill>
          <a:ln/>
        </p:spPr>
      </p:sp>
      <p:sp>
        <p:nvSpPr>
          <p:cNvPr id="15" name="Text 11"/>
          <p:cNvSpPr/>
          <p:nvPr/>
        </p:nvSpPr>
        <p:spPr>
          <a:xfrm>
            <a:off x="6258758" y="5674162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Resultado</a:t>
            </a:r>
            <a:endParaRPr lang="en-US" sz="2050" dirty="0"/>
          </a:p>
        </p:txBody>
      </p:sp>
      <p:sp>
        <p:nvSpPr>
          <p:cNvPr id="16" name="Text 12"/>
          <p:cNvSpPr/>
          <p:nvPr/>
        </p:nvSpPr>
        <p:spPr>
          <a:xfrm>
            <a:off x="6258758" y="6165890"/>
            <a:ext cx="7349847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3× maior vida útil, poupanças de custo superiores a 50% e manutenção contínua quase nula.</a:t>
            </a:r>
            <a:endParaRPr lang="en-US" sz="1650" dirty="0"/>
          </a:p>
        </p:txBody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4736" y="226814"/>
            <a:ext cx="1278850" cy="566976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13935670" y="7580352"/>
            <a:ext cx="467916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50"/>
              </a:lnSpc>
              <a:buNone/>
            </a:pPr>
            <a:r>
              <a:rPr lang="en-US" sz="15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7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094" y="1294090"/>
            <a:ext cx="5387816" cy="435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7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Porque os Métodos Convencionais Ficam Aquém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750094" y="1772126"/>
            <a:ext cx="4880967" cy="544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Limitações do Asfalto Tradicional</a:t>
            </a:r>
            <a:endParaRPr lang="en-US" sz="3400" dirty="0"/>
          </a:p>
        </p:txBody>
      </p:sp>
      <p:sp>
        <p:nvSpPr>
          <p:cNvPr id="4" name="Shape 2"/>
          <p:cNvSpPr/>
          <p:nvPr/>
        </p:nvSpPr>
        <p:spPr>
          <a:xfrm>
            <a:off x="750094" y="2596872"/>
            <a:ext cx="6352699" cy="1334810"/>
          </a:xfrm>
          <a:prstGeom prst="roundRect">
            <a:avLst>
              <a:gd name="adj" fmla="val 8220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27234" y="2596872"/>
            <a:ext cx="91440" cy="1334810"/>
          </a:xfrm>
          <a:prstGeom prst="roundRect">
            <a:avLst>
              <a:gd name="adj" fmla="val 171397"/>
            </a:avLst>
          </a:prstGeom>
          <a:solidFill>
            <a:srgbClr val="98CB4F"/>
          </a:solidFill>
          <a:ln/>
        </p:spPr>
      </p:sp>
      <p:sp>
        <p:nvSpPr>
          <p:cNvPr id="6" name="Text 4"/>
          <p:cNvSpPr/>
          <p:nvPr/>
        </p:nvSpPr>
        <p:spPr>
          <a:xfrm>
            <a:off x="1015603" y="2793802"/>
            <a:ext cx="2176701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Penetração de Água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1015603" y="3172778"/>
            <a:ext cx="589026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0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asfalto é inerentemente poroso — a água infiltra-se, enfraquece a base e acelera a falha estrutural</a:t>
            </a:r>
            <a:endParaRPr lang="en-US" sz="1700" dirty="0"/>
          </a:p>
        </p:txBody>
      </p:sp>
      <p:sp>
        <p:nvSpPr>
          <p:cNvPr id="8" name="Shape 6"/>
          <p:cNvSpPr/>
          <p:nvPr/>
        </p:nvSpPr>
        <p:spPr>
          <a:xfrm>
            <a:off x="750094" y="4038600"/>
            <a:ext cx="6352699" cy="1334810"/>
          </a:xfrm>
          <a:prstGeom prst="roundRect">
            <a:avLst>
              <a:gd name="adj" fmla="val 8220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27234" y="4038600"/>
            <a:ext cx="91440" cy="1334810"/>
          </a:xfrm>
          <a:prstGeom prst="roundRect">
            <a:avLst>
              <a:gd name="adj" fmla="val 171397"/>
            </a:avLst>
          </a:prstGeom>
          <a:solidFill>
            <a:srgbClr val="98CB4F"/>
          </a:solidFill>
          <a:ln/>
        </p:spPr>
      </p:sp>
      <p:sp>
        <p:nvSpPr>
          <p:cNvPr id="10" name="Text 8"/>
          <p:cNvSpPr/>
          <p:nvPr/>
        </p:nvSpPr>
        <p:spPr>
          <a:xfrm>
            <a:off x="1015603" y="4235529"/>
            <a:ext cx="2176701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Materiais Importados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1015603" y="4614505"/>
            <a:ext cx="589026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0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Requer agregados extraídos em pedreira e betume, gerando custos significativos de transporte em vias rurais</a:t>
            </a:r>
            <a:endParaRPr lang="en-US" sz="1700" dirty="0"/>
          </a:p>
        </p:txBody>
      </p:sp>
      <p:sp>
        <p:nvSpPr>
          <p:cNvPr id="12" name="Shape 10"/>
          <p:cNvSpPr/>
          <p:nvPr/>
        </p:nvSpPr>
        <p:spPr>
          <a:xfrm>
            <a:off x="750094" y="5480328"/>
            <a:ext cx="6352699" cy="1334810"/>
          </a:xfrm>
          <a:prstGeom prst="roundRect">
            <a:avLst>
              <a:gd name="adj" fmla="val 8220"/>
            </a:avLst>
          </a:prstGeom>
          <a:solidFill>
            <a:srgbClr val="FFFFFF"/>
          </a:solidFill>
          <a:ln w="22860">
            <a:solidFill>
              <a:srgbClr val="CED9BE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727234" y="5480328"/>
            <a:ext cx="91440" cy="1334810"/>
          </a:xfrm>
          <a:prstGeom prst="roundRect">
            <a:avLst>
              <a:gd name="adj" fmla="val 171397"/>
            </a:avLst>
          </a:prstGeom>
          <a:solidFill>
            <a:srgbClr val="98CB4F"/>
          </a:solidFill>
          <a:ln/>
        </p:spPr>
      </p:sp>
      <p:sp>
        <p:nvSpPr>
          <p:cNvPr id="14" name="Text 12"/>
          <p:cNvSpPr/>
          <p:nvPr/>
        </p:nvSpPr>
        <p:spPr>
          <a:xfrm>
            <a:off x="1015603" y="5677257"/>
            <a:ext cx="2195513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1F7135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Fraco Desempenho da Subleito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1015603" y="6056233"/>
            <a:ext cx="589026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00" dirty="0">
                <a:solidFill>
                  <a:srgbClr val="1F713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asfalto padrão apresenta fraco desempenho sobre subleitos não melhorados, típicos da rede rural de Aljezur</a:t>
            </a:r>
            <a:endParaRPr lang="en-US" sz="1700" dirty="0"/>
          </a:p>
        </p:txBody>
      </p:sp>
      <p:sp>
        <p:nvSpPr>
          <p:cNvPr id="16" name="Shape 14"/>
          <p:cNvSpPr/>
          <p:nvPr/>
        </p:nvSpPr>
        <p:spPr>
          <a:xfrm>
            <a:off x="7535228" y="2596872"/>
            <a:ext cx="3122890" cy="2428280"/>
          </a:xfrm>
          <a:prstGeom prst="roundRect">
            <a:avLst>
              <a:gd name="adj" fmla="val 6454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716917" y="2778562"/>
            <a:ext cx="2176701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Realidade do Ciclo de Vida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7716917" y="3157538"/>
            <a:ext cx="2759512" cy="1404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5–7 anos</a:t>
            </a:r>
            <a:pPr algn="l" indent="0" marL="0">
              <a:lnSpc>
                <a:spcPts val="22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vida útil típica nestas condições — depois é novamente necessária a reabilitação completa da camada de desgaste</a:t>
            </a:r>
            <a:endParaRPr lang="en-US" sz="1700" dirty="0"/>
          </a:p>
        </p:txBody>
      </p:sp>
      <p:sp>
        <p:nvSpPr>
          <p:cNvPr id="19" name="Shape 17"/>
          <p:cNvSpPr/>
          <p:nvPr/>
        </p:nvSpPr>
        <p:spPr>
          <a:xfrm>
            <a:off x="10765036" y="2596872"/>
            <a:ext cx="3122890" cy="2428280"/>
          </a:xfrm>
          <a:prstGeom prst="roundRect">
            <a:avLst>
              <a:gd name="adj" fmla="val 6454"/>
            </a:avLst>
          </a:prstGeom>
          <a:solidFill>
            <a:srgbClr val="98CB4F"/>
          </a:solidFill>
          <a:ln w="7620">
            <a:solidFill>
              <a:srgbClr val="7EB135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10946725" y="2778562"/>
            <a:ext cx="2176701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Ciclo de Manutenção</a:t>
            </a:r>
            <a:endParaRPr lang="en-US" sz="1700" dirty="0"/>
          </a:p>
        </p:txBody>
      </p:sp>
      <p:sp>
        <p:nvSpPr>
          <p:cNvPr id="21" name="Text 19"/>
          <p:cNvSpPr/>
          <p:nvPr/>
        </p:nvSpPr>
        <p:spPr>
          <a:xfrm>
            <a:off x="10946725" y="3157538"/>
            <a:ext cx="2759512" cy="1685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manutenção reativa contínua consome um orçamento desproporcionado face à melhoria estrutural alcançada</a:t>
            </a:r>
            <a:endParaRPr lang="en-US" sz="1700" dirty="0"/>
          </a:p>
        </p:txBody>
      </p:sp>
      <p:pic>
        <p:nvPicPr>
          <p:cNvPr id="2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7603" y="214312"/>
            <a:ext cx="1208484" cy="535781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13922216" y="7626310"/>
            <a:ext cx="493871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900"/>
              </a:lnSpc>
              <a:buNone/>
            </a:pPr>
            <a:r>
              <a:rPr lang="en-US" sz="14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7454" y="755333"/>
            <a:ext cx="4714756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O Problema na Manutenção Tradicional de Estradas</a:t>
            </a:r>
            <a:endParaRPr lang="en-US" sz="2100" dirty="0"/>
          </a:p>
        </p:txBody>
      </p:sp>
      <p:sp>
        <p:nvSpPr>
          <p:cNvPr id="3" name="Text 1"/>
          <p:cNvSpPr/>
          <p:nvPr/>
        </p:nvSpPr>
        <p:spPr>
          <a:xfrm>
            <a:off x="587454" y="1194554"/>
            <a:ext cx="13455491" cy="201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3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água é o inimigo das estradas de gravilha porosas. A metodologia actual obriga o município a um ciclo insustentável de reabilitação da camada de desgaste.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87454" y="1494830"/>
            <a:ext cx="2727841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709D2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O Resultado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587454" y="1934051"/>
            <a:ext cx="13455491" cy="201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30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Aumento da OpEx, crescimento das emissões de CO2 e reparações temporárias que falham após a próxima chuva intensa.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587454" y="2209681"/>
            <a:ext cx="3314581" cy="1025009"/>
          </a:xfrm>
          <a:prstGeom prst="roundRect">
            <a:avLst>
              <a:gd name="adj" fmla="val 11976"/>
            </a:avLst>
          </a:prstGeom>
          <a:solidFill>
            <a:srgbClr val="E8F3D8"/>
          </a:solidFill>
          <a:ln w="7620">
            <a:solidFill>
              <a:srgbClr val="CED9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31401" y="2353628"/>
            <a:ext cx="1704856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Gradagem Contínua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731401" y="2606040"/>
            <a:ext cx="3026688" cy="323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Aumenta o capital da frota, os salários dos operadores e as emissões de gasóleo.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3967639" y="2209681"/>
            <a:ext cx="3314700" cy="1025009"/>
          </a:xfrm>
          <a:prstGeom prst="roundRect">
            <a:avLst>
              <a:gd name="adj" fmla="val 11976"/>
            </a:avLst>
          </a:prstGeom>
          <a:solidFill>
            <a:srgbClr val="E8F3D8"/>
          </a:solidFill>
          <a:ln w="7620">
            <a:solidFill>
              <a:srgbClr val="CED9B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4111585" y="2353628"/>
            <a:ext cx="1704856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Consumo Elevado de Água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4111585" y="2606040"/>
            <a:ext cx="3026807" cy="484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Exige operações diárias de camiões-cisterna para controlo de poeiras durante os períodos secos de verão.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7347942" y="2209681"/>
            <a:ext cx="3314700" cy="1025009"/>
          </a:xfrm>
          <a:prstGeom prst="roundRect">
            <a:avLst>
              <a:gd name="adj" fmla="val 11976"/>
            </a:avLst>
          </a:prstGeom>
          <a:solidFill>
            <a:srgbClr val="E8F3D8"/>
          </a:solidFill>
          <a:ln w="7620">
            <a:solidFill>
              <a:srgbClr val="CED9B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491889" y="2353628"/>
            <a:ext cx="1704856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Perda de Material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7491889" y="2606040"/>
            <a:ext cx="3026807" cy="323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Requer a importação constante de agregado devido à erosão da superfície e da drenagem.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10728246" y="2209681"/>
            <a:ext cx="3314700" cy="1025009"/>
          </a:xfrm>
          <a:prstGeom prst="roundRect">
            <a:avLst>
              <a:gd name="adj" fmla="val 11976"/>
            </a:avLst>
          </a:prstGeom>
          <a:solidFill>
            <a:srgbClr val="E8F3D8"/>
          </a:solidFill>
          <a:ln w="7620">
            <a:solidFill>
              <a:srgbClr val="CED9B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872192" y="2353628"/>
            <a:ext cx="1704856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58585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Elevada Pegada de Carbono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10872192" y="2606040"/>
            <a:ext cx="3026807" cy="323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Cada ciclo de intervenção agrava o volume total de emissões do município.</a:t>
            </a:r>
            <a:endParaRPr lang="en-US" sz="1050" dirty="0"/>
          </a:p>
        </p:txBody>
      </p:sp>
      <p:pic>
        <p:nvPicPr>
          <p:cNvPr id="1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2153" y="3308390"/>
            <a:ext cx="8745974" cy="3935611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4259628" y="3602851"/>
            <a:ext cx="1530515" cy="420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100"/>
              </a:lnSpc>
              <a:buNone/>
            </a:pPr>
            <a:r>
              <a:rPr lang="en-US" sz="11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GradagemPreparação inicial da superfície da estrada.</a:t>
            </a:r>
            <a:endParaRPr lang="en-US" sz="1150" dirty="0"/>
          </a:p>
        </p:txBody>
      </p:sp>
      <p:pic>
        <p:nvPicPr>
          <p:cNvPr id="20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9588" y="4544050"/>
            <a:ext cx="339005" cy="339005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5773325" y="6554559"/>
            <a:ext cx="1538925" cy="420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100"/>
              </a:lnSpc>
              <a:buNone/>
            </a:pPr>
            <a:r>
              <a:rPr lang="en-US" sz="11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RegaControlo da humidade para compactação.</a:t>
            </a:r>
            <a:endParaRPr lang="en-US" sz="1150" dirty="0"/>
          </a:p>
        </p:txBody>
      </p:sp>
      <p:pic>
        <p:nvPicPr>
          <p:cNvPr id="2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3285" y="5780235"/>
            <a:ext cx="339005" cy="339005"/>
          </a:xfrm>
          <a:prstGeom prst="rect">
            <a:avLst/>
          </a:prstGeom>
        </p:spPr>
      </p:pic>
      <p:sp>
        <p:nvSpPr>
          <p:cNvPr id="23" name="Text 18"/>
          <p:cNvSpPr/>
          <p:nvPr/>
        </p:nvSpPr>
        <p:spPr>
          <a:xfrm>
            <a:off x="7270203" y="3573418"/>
            <a:ext cx="1530516" cy="420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100"/>
              </a:lnSpc>
              <a:buNone/>
            </a:pPr>
            <a:r>
              <a:rPr lang="en-US" sz="11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IntemperismoExposição aos elementos ambientais.</a:t>
            </a:r>
            <a:endParaRPr lang="en-US" sz="1150" dirty="0"/>
          </a:p>
        </p:txBody>
      </p:sp>
      <p:pic>
        <p:nvPicPr>
          <p:cNvPr id="24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95391" y="4510412"/>
            <a:ext cx="339005" cy="339004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8783899" y="6484524"/>
            <a:ext cx="1530515" cy="560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100"/>
              </a:lnSpc>
              <a:buNone/>
            </a:pPr>
            <a:r>
              <a:rPr lang="en-US" sz="11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Covas e buracosTratamento das imperfeições da superfície.</a:t>
            </a:r>
            <a:endParaRPr lang="en-US" sz="1150" dirty="0"/>
          </a:p>
        </p:txBody>
      </p:sp>
      <p:pic>
        <p:nvPicPr>
          <p:cNvPr id="26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83859" y="5780235"/>
            <a:ext cx="339005" cy="339005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587454" y="7317700"/>
            <a:ext cx="13455491" cy="161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endParaRPr lang="en-US" sz="1050" dirty="0"/>
          </a:p>
        </p:txBody>
      </p:sp>
      <p:pic>
        <p:nvPicPr>
          <p:cNvPr id="28" name="Image 5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16213" y="167878"/>
            <a:ext cx="946428" cy="419576"/>
          </a:xfrm>
          <a:prstGeom prst="rect">
            <a:avLst/>
          </a:prstGeom>
        </p:spPr>
      </p:pic>
      <p:sp>
        <p:nvSpPr>
          <p:cNvPr id="29" name="Text 21"/>
          <p:cNvSpPr/>
          <p:nvPr/>
        </p:nvSpPr>
        <p:spPr>
          <a:xfrm>
            <a:off x="14075926" y="7769900"/>
            <a:ext cx="386715" cy="174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350"/>
              </a:lnSpc>
              <a:buNone/>
            </a:pPr>
            <a:r>
              <a:rPr lang="en-US" sz="1150" dirty="0">
                <a:solidFill>
                  <a:srgbClr val="5858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9</a:t>
            </a:r>
            <a:endParaRPr lang="en-US" sz="11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86F8159652C8418BD13CDF30F60E36" ma:contentTypeVersion="16" ma:contentTypeDescription="Create a new document." ma:contentTypeScope="" ma:versionID="5b7dd1f5b6ce85a5fa1cf099be5b6e87">
  <xsd:schema xmlns:xsd="http://www.w3.org/2001/XMLSchema" xmlns:xs="http://www.w3.org/2001/XMLSchema" xmlns:p="http://schemas.microsoft.com/office/2006/metadata/properties" xmlns:ns2="5d926542-77f2-4cc1-91fb-da9a76df9291" xmlns:ns3="e53a3677-b007-432a-807b-d00bcf6505c6" targetNamespace="http://schemas.microsoft.com/office/2006/metadata/properties" ma:root="true" ma:fieldsID="06a64dc42ac192af3f747ea49f684cb2" ns2:_="" ns3:_="">
    <xsd:import namespace="5d926542-77f2-4cc1-91fb-da9a76df9291"/>
    <xsd:import namespace="e53a3677-b007-432a-807b-d00bcf6505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926542-77f2-4cc1-91fb-da9a76df9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56a1fcd5-04c1-4b27-aebc-c77bba200f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3a3677-b007-432a-807b-d00bcf6505c6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1baabca-3f82-4c0c-aec0-b9d176197d06}" ma:internalName="TaxCatchAll" ma:showField="CatchAllData" ma:web="e53a3677-b007-432a-807b-d00bcf6505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926542-77f2-4cc1-91fb-da9a76df9291">
      <Terms xmlns="http://schemas.microsoft.com/office/infopath/2007/PartnerControls"/>
    </lcf76f155ced4ddcb4097134ff3c332f>
    <TaxCatchAll xmlns="e53a3677-b007-432a-807b-d00bcf6505c6" xsi:nil="true"/>
  </documentManagement>
</p:properties>
</file>

<file path=customXml/itemProps1.xml><?xml version="1.0" encoding="utf-8"?>
<ds:datastoreItem xmlns:ds="http://schemas.openxmlformats.org/officeDocument/2006/customXml" ds:itemID="{6908F1AB-2DE5-43AF-89E5-A56189EFE612}"/>
</file>

<file path=customXml/itemProps2.xml><?xml version="1.0" encoding="utf-8"?>
<ds:datastoreItem xmlns:ds="http://schemas.openxmlformats.org/officeDocument/2006/customXml" ds:itemID="{EACF9329-02F1-41F8-A561-D7B6F8332468}"/>
</file>

<file path=customXml/itemProps3.xml><?xml version="1.0" encoding="utf-8"?>
<ds:datastoreItem xmlns:ds="http://schemas.openxmlformats.org/officeDocument/2006/customXml" ds:itemID="{A25C8E71-417D-452C-BF5B-66CCC6CFDDB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2026-03-20T14:32:13Z</dcterms:created>
  <dcterms:modified xsi:type="dcterms:W3CDTF">2026-03-20T14:32:13Z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0x010100FF86F8159652C8418BD13CDF30F60E36</vt:lpwstr>
  </property>
</Properties>
</file>